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58" r:id="rId3"/>
    <p:sldId id="262" r:id="rId4"/>
    <p:sldId id="275" r:id="rId5"/>
    <p:sldId id="261" r:id="rId6"/>
    <p:sldId id="260" r:id="rId7"/>
    <p:sldId id="276" r:id="rId8"/>
    <p:sldId id="266" r:id="rId9"/>
    <p:sldId id="263" r:id="rId10"/>
    <p:sldId id="265" r:id="rId11"/>
    <p:sldId id="264" r:id="rId12"/>
    <p:sldId id="267" r:id="rId13"/>
    <p:sldId id="259" r:id="rId14"/>
    <p:sldId id="268" r:id="rId15"/>
    <p:sldId id="269" r:id="rId16"/>
    <p:sldId id="270"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A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1C6C3-1213-5A48-9BA0-57F8CCBD6A91}" type="datetimeFigureOut">
              <a:rPr lang="en-US" smtClean="0"/>
              <a:t>10/7/2020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22399-2AC0-D845-8D06-46DA7B018660}" type="slidenum">
              <a:rPr lang="en-US" smtClean="0"/>
              <a:t>‹#›</a:t>
            </a:fld>
            <a:endParaRPr lang="en-US"/>
          </a:p>
        </p:txBody>
      </p:sp>
    </p:spTree>
    <p:extLst>
      <p:ext uri="{BB962C8B-B14F-4D97-AF65-F5344CB8AC3E}">
        <p14:creationId xmlns:p14="http://schemas.microsoft.com/office/powerpoint/2010/main" val="4172742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2</a:t>
            </a:fld>
            <a:endParaRPr lang="en-US"/>
          </a:p>
        </p:txBody>
      </p:sp>
    </p:spTree>
    <p:extLst>
      <p:ext uri="{BB962C8B-B14F-4D97-AF65-F5344CB8AC3E}">
        <p14:creationId xmlns:p14="http://schemas.microsoft.com/office/powerpoint/2010/main" val="352797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3</a:t>
            </a:fld>
            <a:endParaRPr lang="en-US"/>
          </a:p>
        </p:txBody>
      </p:sp>
    </p:spTree>
    <p:extLst>
      <p:ext uri="{BB962C8B-B14F-4D97-AF65-F5344CB8AC3E}">
        <p14:creationId xmlns:p14="http://schemas.microsoft.com/office/powerpoint/2010/main" val="205084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5</a:t>
            </a:fld>
            <a:endParaRPr lang="en-US"/>
          </a:p>
        </p:txBody>
      </p:sp>
    </p:spTree>
    <p:extLst>
      <p:ext uri="{BB962C8B-B14F-4D97-AF65-F5344CB8AC3E}">
        <p14:creationId xmlns:p14="http://schemas.microsoft.com/office/powerpoint/2010/main" val="244363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6</a:t>
            </a:fld>
            <a:endParaRPr lang="en-US"/>
          </a:p>
        </p:txBody>
      </p:sp>
    </p:spTree>
    <p:extLst>
      <p:ext uri="{BB962C8B-B14F-4D97-AF65-F5344CB8AC3E}">
        <p14:creationId xmlns:p14="http://schemas.microsoft.com/office/powerpoint/2010/main" val="169554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9</a:t>
            </a:fld>
            <a:endParaRPr lang="en-US"/>
          </a:p>
        </p:txBody>
      </p:sp>
    </p:spTree>
    <p:extLst>
      <p:ext uri="{BB962C8B-B14F-4D97-AF65-F5344CB8AC3E}">
        <p14:creationId xmlns:p14="http://schemas.microsoft.com/office/powerpoint/2010/main" val="339389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10</a:t>
            </a:fld>
            <a:endParaRPr lang="en-US"/>
          </a:p>
        </p:txBody>
      </p:sp>
    </p:spTree>
    <p:extLst>
      <p:ext uri="{BB962C8B-B14F-4D97-AF65-F5344CB8AC3E}">
        <p14:creationId xmlns:p14="http://schemas.microsoft.com/office/powerpoint/2010/main" val="299348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11</a:t>
            </a:fld>
            <a:endParaRPr lang="en-US"/>
          </a:p>
        </p:txBody>
      </p:sp>
    </p:spTree>
    <p:extLst>
      <p:ext uri="{BB962C8B-B14F-4D97-AF65-F5344CB8AC3E}">
        <p14:creationId xmlns:p14="http://schemas.microsoft.com/office/powerpoint/2010/main" val="39757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22399-2AC0-D845-8D06-46DA7B018660}" type="slidenum">
              <a:rPr lang="en-US" smtClean="0"/>
              <a:t>13</a:t>
            </a:fld>
            <a:endParaRPr lang="en-US"/>
          </a:p>
        </p:txBody>
      </p:sp>
    </p:spTree>
    <p:extLst>
      <p:ext uri="{BB962C8B-B14F-4D97-AF65-F5344CB8AC3E}">
        <p14:creationId xmlns:p14="http://schemas.microsoft.com/office/powerpoint/2010/main" val="167602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B07E2-FD75-45A5-8186-0A250D6539CD}" type="datetime1">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346030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2845E-9605-4D4F-8501-F92E74079804}" type="datetime1">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115457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AE556-9762-467F-BAB2-1E5C3F1AAD60}" type="datetime1">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131193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3B5F5-450B-4799-8664-1964F8D3488E}" type="datetime1">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237129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07F5C-4AD5-4314-A966-5B1BAFF246C4}" type="datetime1">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379736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48F7F0-AE9E-4B7D-987B-5B4D24FE5004}" type="datetime1">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34802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7E02A6-5F42-4337-9042-AAB7A5F6DC22}" type="datetime1">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344073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FF917-D442-4E9F-9D1D-A7D78383A263}" type="datetime1">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173300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3548C-6819-4CA0-92E5-6471667E72A5}" type="datetime1">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28093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9B46C-A9D4-4F9A-B2D6-6AA50A7DA426}" type="datetime1">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11950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9D376-2E84-4A4C-A637-B3C52669F1B8}" type="datetime1">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1AFAD-1C74-6040-9682-D9C9A0A672EC}" type="slidenum">
              <a:rPr lang="en-US" smtClean="0"/>
              <a:t>‹#›</a:t>
            </a:fld>
            <a:endParaRPr lang="en-US"/>
          </a:p>
        </p:txBody>
      </p:sp>
    </p:spTree>
    <p:extLst>
      <p:ext uri="{BB962C8B-B14F-4D97-AF65-F5344CB8AC3E}">
        <p14:creationId xmlns:p14="http://schemas.microsoft.com/office/powerpoint/2010/main" val="170809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8EF67-486E-49F8-9D05-149DA76D26E9}" type="datetime1">
              <a:rPr lang="en-US" smtClean="0"/>
              <a:t>10/7/2020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1AFAD-1C74-6040-9682-D9C9A0A672EC}" type="slidenum">
              <a:rPr lang="en-US" smtClean="0"/>
              <a:t>‹#›</a:t>
            </a:fld>
            <a:endParaRPr lang="en-US"/>
          </a:p>
        </p:txBody>
      </p:sp>
    </p:spTree>
    <p:extLst>
      <p:ext uri="{BB962C8B-B14F-4D97-AF65-F5344CB8AC3E}">
        <p14:creationId xmlns:p14="http://schemas.microsoft.com/office/powerpoint/2010/main" val="3237252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fsaid.ed.gov/"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studentaid.gov/h/apply-for-aid/fafs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hesc.ny.gov/excelsi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ideo" Target="https://www.youtube.com/embed/mTHtn0FRMWw"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QEMnjTN34mk" TargetMode="External"/><Relationship Id="rId5" Type="http://schemas.openxmlformats.org/officeDocument/2006/relationships/image" Target="../media/image7.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19" y="2911527"/>
            <a:ext cx="4384638" cy="3354190"/>
          </a:xfrm>
          <a:prstGeom prst="rect">
            <a:avLst/>
          </a:prstGeom>
        </p:spPr>
      </p:pic>
      <p:pic>
        <p:nvPicPr>
          <p:cNvPr id="4" name="Picture 3"/>
          <p:cNvPicPr>
            <a:picLocks noChangeAspect="1"/>
          </p:cNvPicPr>
          <p:nvPr/>
        </p:nvPicPr>
        <p:blipFill>
          <a:blip r:embed="rId3"/>
          <a:stretch>
            <a:fillRect/>
          </a:stretch>
        </p:blipFill>
        <p:spPr>
          <a:xfrm>
            <a:off x="347" y="6001724"/>
            <a:ext cx="9156451" cy="856276"/>
          </a:xfrm>
          <a:prstGeom prst="rect">
            <a:avLst/>
          </a:prstGeom>
        </p:spPr>
      </p:pic>
      <p:sp>
        <p:nvSpPr>
          <p:cNvPr id="6" name="Title 1"/>
          <p:cNvSpPr>
            <a:spLocks noGrp="1"/>
          </p:cNvSpPr>
          <p:nvPr>
            <p:ph type="ctrTitle"/>
          </p:nvPr>
        </p:nvSpPr>
        <p:spPr>
          <a:xfrm>
            <a:off x="960119" y="1553402"/>
            <a:ext cx="7726021" cy="647080"/>
          </a:xfrm>
        </p:spPr>
        <p:txBody>
          <a:bodyPr>
            <a:noAutofit/>
          </a:bodyPr>
          <a:lstStyle/>
          <a:p>
            <a:pPr algn="l"/>
            <a:r>
              <a:rPr lang="en-US" altLang="en-US" sz="5400" dirty="0" smtClean="0">
                <a:latin typeface="+mn-lt"/>
                <a:cs typeface="Arial" panose="020B0604020202020204" pitchFamily="34" charset="0"/>
              </a:rPr>
              <a:t>Defining Financial Aid</a:t>
            </a:r>
            <a:r>
              <a:rPr lang="en-US" altLang="en-US" sz="4800" dirty="0" smtClean="0">
                <a:latin typeface="+mn-lt"/>
                <a:cs typeface="Arial" panose="020B0604020202020204" pitchFamily="34" charset="0"/>
              </a:rPr>
              <a:t/>
            </a:r>
            <a:br>
              <a:rPr lang="en-US" altLang="en-US" sz="4800" dirty="0" smtClean="0">
                <a:latin typeface="+mn-lt"/>
                <a:cs typeface="Arial" panose="020B0604020202020204" pitchFamily="34" charset="0"/>
              </a:rPr>
            </a:br>
            <a:r>
              <a:rPr lang="en-US" altLang="en-US" sz="3600" dirty="0" smtClean="0">
                <a:solidFill>
                  <a:srgbClr val="4C8A2E"/>
                </a:solidFill>
                <a:latin typeface="+mn-lt"/>
                <a:cs typeface="Arial" panose="020B0604020202020204" pitchFamily="34" charset="0"/>
              </a:rPr>
              <a:t>Financial Aid Basics</a:t>
            </a:r>
            <a:r>
              <a:rPr lang="en-US" altLang="en-US" sz="4800" dirty="0">
                <a:latin typeface="+mn-lt"/>
                <a:cs typeface="Arial" panose="020B0604020202020204" pitchFamily="34" charset="0"/>
              </a:rPr>
              <a:t/>
            </a:r>
            <a:br>
              <a:rPr lang="en-US" altLang="en-US" sz="4800" dirty="0">
                <a:latin typeface="+mn-lt"/>
                <a:cs typeface="Arial" panose="020B0604020202020204" pitchFamily="34" charset="0"/>
              </a:rPr>
            </a:br>
            <a:endParaRPr lang="en-US" sz="4800" dirty="0">
              <a:latin typeface="+mn-lt"/>
            </a:endParaRPr>
          </a:p>
        </p:txBody>
      </p:sp>
      <p:sp>
        <p:nvSpPr>
          <p:cNvPr id="7" name="Subtitle 2"/>
          <p:cNvSpPr>
            <a:spLocks noGrp="1"/>
          </p:cNvSpPr>
          <p:nvPr>
            <p:ph type="subTitle" idx="1"/>
          </p:nvPr>
        </p:nvSpPr>
        <p:spPr>
          <a:xfrm>
            <a:off x="768225" y="4249124"/>
            <a:ext cx="8095220" cy="1752600"/>
          </a:xfrm>
        </p:spPr>
        <p:txBody>
          <a:bodyPr>
            <a:normAutofit/>
          </a:bodyPr>
          <a:lstStyle/>
          <a:p>
            <a:pPr algn="r"/>
            <a:r>
              <a:rPr lang="en-US" sz="2800" dirty="0" smtClean="0">
                <a:solidFill>
                  <a:schemeClr val="tx1"/>
                </a:solidFill>
              </a:rPr>
              <a:t>Presented by:</a:t>
            </a:r>
          </a:p>
          <a:p>
            <a:pPr algn="r"/>
            <a:r>
              <a:rPr lang="en-US" dirty="0" smtClean="0">
                <a:solidFill>
                  <a:schemeClr val="tx1"/>
                </a:solidFill>
              </a:rPr>
              <a:t>Jessica Dixon</a:t>
            </a:r>
            <a:endParaRPr lang="en-US" dirty="0" smtClean="0">
              <a:solidFill>
                <a:schemeClr val="tx1"/>
              </a:solidFill>
            </a:endParaRPr>
          </a:p>
          <a:p>
            <a:pPr algn="r"/>
            <a:r>
              <a:rPr lang="en-US" sz="2100" smtClean="0">
                <a:solidFill>
                  <a:schemeClr val="tx1"/>
                </a:solidFill>
              </a:rPr>
              <a:t>Assistant Director </a:t>
            </a:r>
            <a:r>
              <a:rPr lang="en-US" sz="2100" dirty="0" smtClean="0">
                <a:solidFill>
                  <a:schemeClr val="tx1"/>
                </a:solidFill>
              </a:rPr>
              <a:t>of Financial Aid</a:t>
            </a:r>
          </a:p>
        </p:txBody>
      </p:sp>
    </p:spTree>
    <p:extLst>
      <p:ext uri="{BB962C8B-B14F-4D97-AF65-F5344CB8AC3E}">
        <p14:creationId xmlns:p14="http://schemas.microsoft.com/office/powerpoint/2010/main" val="177341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27792"/>
            <a:ext cx="9156451" cy="856276"/>
          </a:xfrm>
          <a:prstGeom prst="rect">
            <a:avLst/>
          </a:prstGeom>
        </p:spPr>
      </p:pic>
      <p:sp>
        <p:nvSpPr>
          <p:cNvPr id="8" name="Title 7"/>
          <p:cNvSpPr>
            <a:spLocks noGrp="1"/>
          </p:cNvSpPr>
          <p:nvPr>
            <p:ph type="ctrTitle"/>
          </p:nvPr>
        </p:nvSpPr>
        <p:spPr>
          <a:xfrm>
            <a:off x="359516" y="706872"/>
            <a:ext cx="8437418" cy="1470025"/>
          </a:xfrm>
        </p:spPr>
        <p:txBody>
          <a:bodyPr>
            <a:normAutofit/>
          </a:bodyPr>
          <a:lstStyle/>
          <a:p>
            <a:r>
              <a:rPr lang="en-US" sz="4800" dirty="0" smtClean="0"/>
              <a:t>Applying for Financial Aid</a:t>
            </a:r>
            <a:endParaRPr lang="en-US" sz="4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555" y="3016827"/>
            <a:ext cx="3048000" cy="2362200"/>
          </a:xfrm>
          <a:prstGeom prst="rect">
            <a:avLst/>
          </a:prstGeom>
        </p:spPr>
      </p:pic>
    </p:spTree>
    <p:extLst>
      <p:ext uri="{BB962C8B-B14F-4D97-AF65-F5344CB8AC3E}">
        <p14:creationId xmlns:p14="http://schemas.microsoft.com/office/powerpoint/2010/main" val="4023945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27792"/>
            <a:ext cx="9156451" cy="856276"/>
          </a:xfrm>
          <a:prstGeom prst="rect">
            <a:avLst/>
          </a:prstGeom>
        </p:spPr>
      </p:pic>
      <p:sp>
        <p:nvSpPr>
          <p:cNvPr id="6" name="Rectangle 5"/>
          <p:cNvSpPr/>
          <p:nvPr/>
        </p:nvSpPr>
        <p:spPr>
          <a:xfrm>
            <a:off x="336063" y="167396"/>
            <a:ext cx="8618893" cy="1415772"/>
          </a:xfrm>
          <a:prstGeom prst="rect">
            <a:avLst/>
          </a:prstGeom>
        </p:spPr>
        <p:txBody>
          <a:bodyPr wrap="square">
            <a:spAutoFit/>
          </a:bodyPr>
          <a:lstStyle/>
          <a:p>
            <a:pPr algn="ctr"/>
            <a:r>
              <a:rPr lang="en-US" sz="5400" dirty="0" smtClean="0">
                <a:solidFill>
                  <a:srgbClr val="2E8C42"/>
                </a:solidFill>
                <a:latin typeface="+mj-lt"/>
              </a:rPr>
              <a:t>FAFSA</a:t>
            </a:r>
            <a:r>
              <a:rPr lang="en-US" sz="3600" dirty="0" smtClean="0">
                <a:latin typeface="+mj-lt"/>
              </a:rPr>
              <a:t/>
            </a:r>
            <a:br>
              <a:rPr lang="en-US" sz="3600" dirty="0" smtClean="0">
                <a:latin typeface="+mj-lt"/>
              </a:rPr>
            </a:br>
            <a:r>
              <a:rPr lang="en-US" sz="3200" dirty="0" smtClean="0">
                <a:latin typeface="+mj-lt"/>
              </a:rPr>
              <a:t>Free </a:t>
            </a:r>
            <a:r>
              <a:rPr lang="en-US" sz="3200" dirty="0">
                <a:latin typeface="+mj-lt"/>
              </a:rPr>
              <a:t>Application for Federal Student Aid</a:t>
            </a:r>
            <a:endParaRPr lang="en-US" sz="3200" dirty="0">
              <a:solidFill>
                <a:srgbClr val="4C8A2E"/>
              </a:solidFill>
              <a:latin typeface="+mj-lt"/>
            </a:endParaRPr>
          </a:p>
        </p:txBody>
      </p:sp>
      <p:sp>
        <p:nvSpPr>
          <p:cNvPr id="8" name="Content Placeholder 18"/>
          <p:cNvSpPr txBox="1">
            <a:spLocks/>
          </p:cNvSpPr>
          <p:nvPr/>
        </p:nvSpPr>
        <p:spPr>
          <a:xfrm>
            <a:off x="122118" y="2121949"/>
            <a:ext cx="9021882" cy="3905843"/>
          </a:xfrm>
          <a:prstGeom prst="rect">
            <a:avLst/>
          </a:prstGeom>
        </p:spPr>
        <p:txBody>
          <a:bodyPr vert="horz" lIns="91440" tIns="45720" rIns="91440" bIns="45720" rtlCol="0">
            <a:normAutofit fontScale="4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700" b="1" dirty="0" smtClean="0">
                <a:solidFill>
                  <a:schemeClr val="tx1"/>
                </a:solidFill>
                <a:latin typeface="+mj-lt"/>
              </a:rPr>
              <a:t>Apply on-line at:  </a:t>
            </a:r>
            <a:r>
              <a:rPr lang="en-US" sz="6700" b="1" dirty="0" smtClean="0">
                <a:solidFill>
                  <a:srgbClr val="4C8A2E"/>
                </a:solidFill>
                <a:latin typeface="+mj-lt"/>
              </a:rPr>
              <a:t>www.fafsa.gov</a:t>
            </a:r>
            <a:r>
              <a:rPr lang="en-US" sz="6700" b="1" dirty="0" smtClean="0">
                <a:solidFill>
                  <a:srgbClr val="FF0000"/>
                </a:solidFill>
                <a:latin typeface="+mj-lt"/>
              </a:rPr>
              <a:t/>
            </a:r>
            <a:br>
              <a:rPr lang="en-US" sz="6700" b="1" dirty="0" smtClean="0">
                <a:solidFill>
                  <a:srgbClr val="FF0000"/>
                </a:solidFill>
                <a:latin typeface="+mj-lt"/>
              </a:rPr>
            </a:br>
            <a:endParaRPr lang="en-US" sz="3400" b="1" dirty="0" smtClean="0">
              <a:solidFill>
                <a:srgbClr val="FF0000"/>
              </a:solidFill>
              <a:latin typeface="+mj-lt"/>
            </a:endParaRPr>
          </a:p>
          <a:p>
            <a:r>
              <a:rPr lang="en-US" sz="6700" b="1" dirty="0" smtClean="0">
                <a:solidFill>
                  <a:schemeClr val="tx1"/>
                </a:solidFill>
                <a:latin typeface="+mj-lt"/>
              </a:rPr>
              <a:t>The 2021-2022 FAFSA will be available on </a:t>
            </a:r>
            <a:r>
              <a:rPr lang="en-US" sz="6700" b="1" u="sng" dirty="0" smtClean="0">
                <a:solidFill>
                  <a:schemeClr val="tx1"/>
                </a:solidFill>
                <a:latin typeface="+mj-lt"/>
              </a:rPr>
              <a:t>October 1, 2020</a:t>
            </a:r>
          </a:p>
          <a:p>
            <a:endParaRPr lang="en-US" sz="3800" b="1" dirty="0" smtClean="0">
              <a:latin typeface="+mj-lt"/>
            </a:endParaRPr>
          </a:p>
          <a:p>
            <a:pPr lvl="1" algn="l">
              <a:lnSpc>
                <a:spcPct val="90000"/>
              </a:lnSpc>
              <a:buFont typeface="Wingdings" panose="05000000000000000000" pitchFamily="2" charset="2"/>
              <a:buChar char="§"/>
              <a:defRPr/>
            </a:pPr>
            <a:r>
              <a:rPr lang="en-US" sz="7000" b="1" dirty="0" smtClean="0">
                <a:solidFill>
                  <a:schemeClr val="tx1"/>
                </a:solidFill>
                <a:latin typeface="+mj-lt"/>
              </a:rPr>
              <a:t>The earlier you apply the better (some types of aid are limited)</a:t>
            </a:r>
          </a:p>
          <a:p>
            <a:pPr lvl="1" algn="l">
              <a:lnSpc>
                <a:spcPct val="90000"/>
              </a:lnSpc>
              <a:buFont typeface="Wingdings" panose="05000000000000000000" pitchFamily="2" charset="2"/>
              <a:buChar char="§"/>
              <a:defRPr/>
            </a:pPr>
            <a:endParaRPr lang="en-US" sz="7000" b="1" dirty="0" smtClean="0">
              <a:solidFill>
                <a:schemeClr val="tx1"/>
              </a:solidFill>
              <a:latin typeface="+mj-lt"/>
            </a:endParaRPr>
          </a:p>
          <a:p>
            <a:pPr lvl="1" algn="l">
              <a:lnSpc>
                <a:spcPct val="90000"/>
              </a:lnSpc>
              <a:buFont typeface="Wingdings" panose="05000000000000000000" pitchFamily="2" charset="2"/>
              <a:buChar char="§"/>
              <a:defRPr/>
            </a:pPr>
            <a:r>
              <a:rPr lang="en-US" sz="7000" b="1" dirty="0" smtClean="0">
                <a:solidFill>
                  <a:schemeClr val="tx1"/>
                </a:solidFill>
                <a:latin typeface="+mj-lt"/>
              </a:rPr>
              <a:t>Check colleges’ websites for priority deadlines</a:t>
            </a:r>
          </a:p>
          <a:p>
            <a:pPr lvl="1">
              <a:lnSpc>
                <a:spcPct val="90000"/>
              </a:lnSpc>
              <a:buFont typeface="Wingdings" panose="05000000000000000000" pitchFamily="2" charset="2"/>
              <a:buChar char="§"/>
              <a:defRPr/>
            </a:pPr>
            <a:endParaRPr lang="en-US" sz="7000" b="1" dirty="0" smtClean="0">
              <a:solidFill>
                <a:srgbClr val="00B050"/>
              </a:solidFill>
              <a:latin typeface="+mj-lt"/>
            </a:endParaRPr>
          </a:p>
          <a:p>
            <a:pPr lvl="1">
              <a:lnSpc>
                <a:spcPct val="90000"/>
              </a:lnSpc>
              <a:defRPr/>
            </a:pPr>
            <a:r>
              <a:rPr lang="en-US" sz="7600" b="1" i="1" dirty="0" smtClean="0">
                <a:solidFill>
                  <a:srgbClr val="4C8A2E"/>
                </a:solidFill>
                <a:latin typeface="+mj-lt"/>
              </a:rPr>
              <a:t>*2021-2022 FAFSA</a:t>
            </a:r>
            <a:br>
              <a:rPr lang="en-US" sz="7600" b="1" i="1" dirty="0" smtClean="0">
                <a:solidFill>
                  <a:srgbClr val="4C8A2E"/>
                </a:solidFill>
                <a:latin typeface="+mj-lt"/>
              </a:rPr>
            </a:br>
            <a:r>
              <a:rPr lang="en-US" sz="7600" b="1" i="1" dirty="0" smtClean="0">
                <a:solidFill>
                  <a:srgbClr val="4C8A2E"/>
                </a:solidFill>
                <a:latin typeface="+mj-lt"/>
              </a:rPr>
              <a:t>will use </a:t>
            </a:r>
            <a:r>
              <a:rPr lang="en-US" sz="7600" b="1" u="sng" dirty="0" smtClean="0">
                <a:solidFill>
                  <a:srgbClr val="4C8A2E"/>
                </a:solidFill>
                <a:latin typeface="+mj-lt"/>
              </a:rPr>
              <a:t>2019</a:t>
            </a:r>
            <a:r>
              <a:rPr lang="en-US" sz="7600" b="1" i="1" dirty="0" smtClean="0">
                <a:solidFill>
                  <a:srgbClr val="4C8A2E"/>
                </a:solidFill>
                <a:latin typeface="+mj-lt"/>
              </a:rPr>
              <a:t> Tax information*</a:t>
            </a:r>
          </a:p>
          <a:p>
            <a:pPr lvl="1">
              <a:lnSpc>
                <a:spcPct val="90000"/>
              </a:lnSpc>
              <a:buFont typeface="Wingdings" panose="05000000000000000000" pitchFamily="2" charset="2"/>
              <a:buChar char="§"/>
              <a:defRPr/>
            </a:pPr>
            <a:endParaRPr lang="en-US" sz="2200" b="1" dirty="0" smtClean="0"/>
          </a:p>
          <a:p>
            <a:pPr lvl="1">
              <a:lnSpc>
                <a:spcPct val="90000"/>
              </a:lnSpc>
              <a:buFont typeface="Wingdings" panose="05000000000000000000" pitchFamily="2" charset="2"/>
              <a:buChar char="§"/>
              <a:defRPr/>
            </a:pPr>
            <a:endParaRPr lang="en-US" sz="2200" b="1" dirty="0" smtClean="0"/>
          </a:p>
          <a:p>
            <a:endParaRPr lang="en-US" dirty="0"/>
          </a:p>
        </p:txBody>
      </p:sp>
    </p:spTree>
    <p:extLst>
      <p:ext uri="{BB962C8B-B14F-4D97-AF65-F5344CB8AC3E}">
        <p14:creationId xmlns:p14="http://schemas.microsoft.com/office/powerpoint/2010/main" val="251253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marquette.edu/mucentral/financialaid/images/clip_image001_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09" y="4390956"/>
            <a:ext cx="3906981" cy="172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solidFill>
                  <a:srgbClr val="4C8A2E"/>
                </a:solidFill>
              </a:rPr>
              <a:t>FSA ID</a:t>
            </a:r>
          </a:p>
        </p:txBody>
      </p:sp>
      <p:sp>
        <p:nvSpPr>
          <p:cNvPr id="3" name="Content Placeholder 2"/>
          <p:cNvSpPr>
            <a:spLocks noGrp="1"/>
          </p:cNvSpPr>
          <p:nvPr>
            <p:ph idx="1"/>
          </p:nvPr>
        </p:nvSpPr>
        <p:spPr>
          <a:xfrm>
            <a:off x="332510" y="1341656"/>
            <a:ext cx="8229600" cy="4525963"/>
          </a:xfrm>
        </p:spPr>
        <p:txBody>
          <a:bodyPr/>
          <a:lstStyle/>
          <a:p>
            <a:pPr marL="457200" lvl="1" indent="0">
              <a:buNone/>
              <a:defRPr/>
            </a:pPr>
            <a:r>
              <a:rPr lang="en-US" sz="2000" dirty="0" smtClean="0">
                <a:latin typeface="+mj-lt"/>
              </a:rPr>
              <a:t>Your </a:t>
            </a:r>
            <a:r>
              <a:rPr lang="en-US" sz="2000" i="1" dirty="0">
                <a:latin typeface="+mj-lt"/>
              </a:rPr>
              <a:t>FSA ID</a:t>
            </a:r>
            <a:r>
              <a:rPr lang="en-US" sz="2000" dirty="0">
                <a:latin typeface="+mj-lt"/>
              </a:rPr>
              <a:t> is a username and password that you must use to log in to certain U.S. Department of Education (ED) websites</a:t>
            </a:r>
            <a:r>
              <a:rPr lang="en-US" sz="2000" dirty="0" smtClean="0">
                <a:latin typeface="+mj-lt"/>
              </a:rPr>
              <a:t>. </a:t>
            </a:r>
          </a:p>
          <a:p>
            <a:pPr marL="457200" lvl="1" indent="0">
              <a:buNone/>
              <a:defRPr/>
            </a:pPr>
            <a:endParaRPr lang="en-US" sz="1100" dirty="0" smtClean="0">
              <a:latin typeface="+mj-lt"/>
            </a:endParaRPr>
          </a:p>
          <a:p>
            <a:pPr lvl="1">
              <a:buFont typeface="Wingdings" panose="05000000000000000000" pitchFamily="2" charset="2"/>
              <a:buChar char="§"/>
              <a:defRPr/>
            </a:pPr>
            <a:r>
              <a:rPr lang="en-US" sz="2400" b="1" dirty="0" smtClean="0">
                <a:latin typeface="+mj-lt"/>
              </a:rPr>
              <a:t>Apply </a:t>
            </a:r>
            <a:r>
              <a:rPr lang="en-US" sz="2400" b="1" dirty="0">
                <a:latin typeface="+mj-lt"/>
              </a:rPr>
              <a:t>for your FSAID online at </a:t>
            </a:r>
            <a:r>
              <a:rPr lang="en-US" sz="2400" b="1" u="sng" dirty="0" smtClean="0">
                <a:latin typeface="+mj-lt"/>
                <a:hlinkClick r:id="rId3"/>
              </a:rPr>
              <a:t>www.fsaid.ed.gov</a:t>
            </a:r>
            <a:r>
              <a:rPr lang="en-US" sz="2400" b="1" dirty="0" smtClean="0">
                <a:latin typeface="+mj-lt"/>
              </a:rPr>
              <a:t> </a:t>
            </a:r>
            <a:endParaRPr lang="en-US" sz="2400" b="1" dirty="0">
              <a:latin typeface="+mj-lt"/>
            </a:endParaRPr>
          </a:p>
          <a:p>
            <a:pPr lvl="1">
              <a:buFont typeface="Wingdings" panose="05000000000000000000" pitchFamily="2" charset="2"/>
              <a:buChar char="§"/>
              <a:defRPr/>
            </a:pPr>
            <a:r>
              <a:rPr lang="en-US" sz="2400" b="1" dirty="0" smtClean="0">
                <a:latin typeface="+mj-lt"/>
              </a:rPr>
              <a:t>You </a:t>
            </a:r>
            <a:r>
              <a:rPr lang="en-US" sz="2400" b="1" dirty="0">
                <a:latin typeface="+mj-lt"/>
              </a:rPr>
              <a:t>will also create an FSAID password</a:t>
            </a:r>
          </a:p>
          <a:p>
            <a:pPr lvl="1">
              <a:buFont typeface="Wingdings" panose="05000000000000000000" pitchFamily="2" charset="2"/>
              <a:buChar char="§"/>
              <a:defRPr/>
            </a:pPr>
            <a:r>
              <a:rPr lang="en-US" sz="2400" b="1" dirty="0">
                <a:latin typeface="+mj-lt"/>
              </a:rPr>
              <a:t>Like the PIN, the FSAID and password is required for both student and parent (if dependent) to electronically sign FAFSA</a:t>
            </a:r>
          </a:p>
          <a:p>
            <a:pPr>
              <a:buFont typeface="Wingdings" panose="05000000000000000000" pitchFamily="2" charset="2"/>
              <a:buChar char="§"/>
            </a:pPr>
            <a:endParaRPr lang="en-US" dirty="0"/>
          </a:p>
        </p:txBody>
      </p:sp>
      <p:pic>
        <p:nvPicPr>
          <p:cNvPr id="4" name="Picture 3"/>
          <p:cNvPicPr>
            <a:picLocks noChangeAspect="1"/>
          </p:cNvPicPr>
          <p:nvPr/>
        </p:nvPicPr>
        <p:blipFill>
          <a:blip r:embed="rId4"/>
          <a:stretch>
            <a:fillRect/>
          </a:stretch>
        </p:blipFill>
        <p:spPr>
          <a:xfrm>
            <a:off x="0" y="6027792"/>
            <a:ext cx="9156451" cy="856276"/>
          </a:xfrm>
          <a:prstGeom prst="rect">
            <a:avLst/>
          </a:prstGeom>
        </p:spPr>
      </p:pic>
    </p:spTree>
    <p:extLst>
      <p:ext uri="{BB962C8B-B14F-4D97-AF65-F5344CB8AC3E}">
        <p14:creationId xmlns:p14="http://schemas.microsoft.com/office/powerpoint/2010/main" val="1612713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27792"/>
            <a:ext cx="9156451" cy="856276"/>
          </a:xfrm>
          <a:prstGeom prst="rect">
            <a:avLst/>
          </a:prstGeom>
        </p:spPr>
      </p:pic>
      <p:sp>
        <p:nvSpPr>
          <p:cNvPr id="6" name="Rectangle 5"/>
          <p:cNvSpPr/>
          <p:nvPr/>
        </p:nvSpPr>
        <p:spPr>
          <a:xfrm>
            <a:off x="779318" y="538675"/>
            <a:ext cx="7626927" cy="830997"/>
          </a:xfrm>
          <a:prstGeom prst="rect">
            <a:avLst/>
          </a:prstGeom>
        </p:spPr>
        <p:txBody>
          <a:bodyPr wrap="square">
            <a:spAutoFit/>
          </a:bodyPr>
          <a:lstStyle/>
          <a:p>
            <a:pPr algn="ctr"/>
            <a:r>
              <a:rPr lang="en-US" sz="4800" dirty="0" smtClean="0">
                <a:solidFill>
                  <a:srgbClr val="2E8C42"/>
                </a:solidFill>
                <a:latin typeface="+mj-lt"/>
              </a:rPr>
              <a:t>FAFSA</a:t>
            </a:r>
            <a:endParaRPr lang="en-US" sz="4800" dirty="0">
              <a:solidFill>
                <a:srgbClr val="4C8A2E"/>
              </a:solidFill>
              <a:latin typeface="+mj-lt"/>
            </a:endParaRPr>
          </a:p>
        </p:txBody>
      </p:sp>
      <p:sp>
        <p:nvSpPr>
          <p:cNvPr id="2" name="TextBox 1"/>
          <p:cNvSpPr txBox="1"/>
          <p:nvPr/>
        </p:nvSpPr>
        <p:spPr>
          <a:xfrm>
            <a:off x="-737754" y="1824372"/>
            <a:ext cx="4592782" cy="4413516"/>
          </a:xfrm>
          <a:prstGeom prst="rect">
            <a:avLst/>
          </a:prstGeom>
          <a:noFill/>
        </p:spPr>
        <p:txBody>
          <a:bodyPr wrap="square" rtlCol="0">
            <a:spAutoFit/>
          </a:bodyPr>
          <a:lstStyle/>
          <a:p>
            <a:pPr lvl="2">
              <a:lnSpc>
                <a:spcPct val="90000"/>
              </a:lnSpc>
              <a:buFont typeface="Wingdings" panose="05000000000000000000" pitchFamily="2" charset="2"/>
              <a:buChar char="§"/>
            </a:pPr>
            <a:r>
              <a:rPr lang="en-US" altLang="en-US" sz="2400" dirty="0" smtClean="0"/>
              <a:t>What can you do on </a:t>
            </a:r>
            <a:r>
              <a:rPr lang="en-US" sz="2400" dirty="0">
                <a:hlinkClick r:id="rId4"/>
              </a:rPr>
              <a:t>https://studentaid.gov/h/apply-for-aid/fafsa</a:t>
            </a:r>
            <a:r>
              <a:rPr lang="en-US" altLang="en-US" sz="2400" b="1" dirty="0" smtClean="0"/>
              <a:t>?</a:t>
            </a:r>
            <a:r>
              <a:rPr lang="en-US" altLang="en-US" sz="2400" b="1" u="sng" dirty="0" smtClean="0"/>
              <a:t/>
            </a:r>
            <a:br>
              <a:rPr lang="en-US" altLang="en-US" sz="2400" b="1" u="sng" dirty="0" smtClean="0"/>
            </a:br>
            <a:endParaRPr lang="en-US" altLang="en-US" sz="2400" b="1" u="sng" dirty="0" smtClean="0"/>
          </a:p>
          <a:p>
            <a:pPr marL="1257300" lvl="2" indent="-342900">
              <a:lnSpc>
                <a:spcPct val="90000"/>
              </a:lnSpc>
              <a:buFont typeface="Wingdings" panose="05000000000000000000" pitchFamily="2" charset="2"/>
              <a:buChar char="ü"/>
            </a:pPr>
            <a:r>
              <a:rPr lang="en-US" altLang="en-US" sz="2400" u="sng" dirty="0" smtClean="0"/>
              <a:t>Submit your FAFSA</a:t>
            </a:r>
            <a:endParaRPr lang="en-US" altLang="en-US" sz="2400" u="sng" dirty="0"/>
          </a:p>
          <a:p>
            <a:pPr marL="1257300" lvl="2" indent="-342900">
              <a:lnSpc>
                <a:spcPct val="90000"/>
              </a:lnSpc>
              <a:buFont typeface="Wingdings" panose="05000000000000000000" pitchFamily="2" charset="2"/>
              <a:buChar char="ü"/>
            </a:pPr>
            <a:r>
              <a:rPr lang="en-US" altLang="en-US" sz="2400" dirty="0"/>
              <a:t>Retrieve IRS data </a:t>
            </a:r>
          </a:p>
          <a:p>
            <a:pPr marL="1257300" lvl="2" indent="-342900">
              <a:lnSpc>
                <a:spcPct val="90000"/>
              </a:lnSpc>
              <a:buFont typeface="Wingdings" panose="05000000000000000000" pitchFamily="2" charset="2"/>
              <a:buChar char="ü"/>
            </a:pPr>
            <a:r>
              <a:rPr lang="en-US" altLang="en-US" sz="2400" dirty="0"/>
              <a:t>Find college codes</a:t>
            </a:r>
          </a:p>
          <a:p>
            <a:pPr marL="1257300" lvl="2" indent="-342900">
              <a:lnSpc>
                <a:spcPct val="90000"/>
              </a:lnSpc>
              <a:buFont typeface="Wingdings" panose="05000000000000000000" pitchFamily="2" charset="2"/>
              <a:buChar char="ü"/>
            </a:pPr>
            <a:r>
              <a:rPr lang="en-US" altLang="en-US" sz="2400" dirty="0"/>
              <a:t>Add additional colleges</a:t>
            </a:r>
          </a:p>
          <a:p>
            <a:pPr marL="1257300" lvl="2" indent="-342900">
              <a:lnSpc>
                <a:spcPct val="90000"/>
              </a:lnSpc>
              <a:buFont typeface="Wingdings" panose="05000000000000000000" pitchFamily="2" charset="2"/>
              <a:buChar char="ü"/>
            </a:pPr>
            <a:r>
              <a:rPr lang="en-US" altLang="en-US" sz="2400" dirty="0"/>
              <a:t>Check status of FAFSA</a:t>
            </a:r>
          </a:p>
          <a:p>
            <a:pPr marL="1257300" lvl="2" indent="-342900">
              <a:lnSpc>
                <a:spcPct val="90000"/>
              </a:lnSpc>
              <a:buFont typeface="Wingdings" panose="05000000000000000000" pitchFamily="2" charset="2"/>
              <a:buChar char="ü"/>
            </a:pPr>
            <a:r>
              <a:rPr lang="en-US" altLang="en-US" sz="2400" dirty="0"/>
              <a:t>Make </a:t>
            </a:r>
            <a:r>
              <a:rPr lang="en-US" altLang="en-US" sz="2400" dirty="0" smtClean="0"/>
              <a:t>corrections to your information</a:t>
            </a:r>
            <a:endParaRPr lang="en-US" altLang="en-US" sz="2400" dirty="0"/>
          </a:p>
          <a:p>
            <a:pPr marL="1257300" lvl="2" indent="-342900">
              <a:lnSpc>
                <a:spcPct val="90000"/>
              </a:lnSpc>
              <a:buFont typeface="Wingdings" panose="05000000000000000000" pitchFamily="2" charset="2"/>
              <a:buChar char="ü"/>
            </a:pPr>
            <a:r>
              <a:rPr lang="en-US" altLang="en-US" sz="2400" dirty="0"/>
              <a:t>Print </a:t>
            </a:r>
            <a:r>
              <a:rPr lang="en-US" altLang="en-US" sz="2400" dirty="0" smtClean="0"/>
              <a:t>your Student Aid Report </a:t>
            </a:r>
            <a:endParaRPr lang="en-US" altLang="en-US" sz="2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7463" y="2391444"/>
            <a:ext cx="4698843" cy="2470682"/>
          </a:xfrm>
          <a:prstGeom prst="rect">
            <a:avLst/>
          </a:prstGeom>
        </p:spPr>
      </p:pic>
    </p:spTree>
    <p:extLst>
      <p:ext uri="{BB962C8B-B14F-4D97-AF65-F5344CB8AC3E}">
        <p14:creationId xmlns:p14="http://schemas.microsoft.com/office/powerpoint/2010/main" val="570472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FAFSA</a:t>
            </a:r>
            <a:r>
              <a:rPr lang="en-US" dirty="0"/>
              <a:t/>
            </a:r>
            <a:br>
              <a:rPr lang="en-US" dirty="0"/>
            </a:br>
            <a:r>
              <a:rPr lang="en-US" dirty="0">
                <a:solidFill>
                  <a:srgbClr val="4C8A2E"/>
                </a:solidFill>
              </a:rPr>
              <a:t>IRS Data Retrieval</a:t>
            </a:r>
          </a:p>
        </p:txBody>
      </p:sp>
      <p:sp>
        <p:nvSpPr>
          <p:cNvPr id="4" name="Content Placeholder 5"/>
          <p:cNvSpPr>
            <a:spLocks noGrp="1"/>
          </p:cNvSpPr>
          <p:nvPr>
            <p:ph idx="1"/>
          </p:nvPr>
        </p:nvSpPr>
        <p:spPr/>
        <p:txBody>
          <a:bodyPr>
            <a:normAutofit/>
          </a:bodyPr>
          <a:lstStyle/>
          <a:p>
            <a:pPr>
              <a:spcAft>
                <a:spcPct val="20000"/>
              </a:spcAft>
              <a:buFont typeface="Wingdings" panose="05000000000000000000" pitchFamily="2" charset="2"/>
              <a:buChar char="§"/>
            </a:pPr>
            <a:r>
              <a:rPr lang="en-US" altLang="en-US" sz="2400" b="1" dirty="0">
                <a:latin typeface="+mj-lt"/>
                <a:cs typeface="Arial" charset="0"/>
              </a:rPr>
              <a:t>If </a:t>
            </a:r>
            <a:r>
              <a:rPr lang="en-US" altLang="en-US" sz="2400" b="1" dirty="0" smtClean="0">
                <a:latin typeface="+mj-lt"/>
                <a:cs typeface="Arial" charset="0"/>
              </a:rPr>
              <a:t>indicate “Already Completed” taxes</a:t>
            </a:r>
            <a:r>
              <a:rPr lang="en-US" altLang="en-US" sz="2400" b="1" dirty="0">
                <a:latin typeface="+mj-lt"/>
                <a:cs typeface="Arial" charset="0"/>
              </a:rPr>
              <a:t> </a:t>
            </a:r>
            <a:r>
              <a:rPr lang="en-US" altLang="en-US" sz="2400" b="1" dirty="0" smtClean="0">
                <a:latin typeface="+mj-lt"/>
                <a:cs typeface="Arial" charset="0"/>
              </a:rPr>
              <a:t>you </a:t>
            </a:r>
            <a:r>
              <a:rPr lang="en-US" altLang="en-US" sz="2400" b="1" dirty="0">
                <a:latin typeface="+mj-lt"/>
                <a:cs typeface="Arial" charset="0"/>
              </a:rPr>
              <a:t>will be prompted to use IRS data </a:t>
            </a:r>
            <a:r>
              <a:rPr lang="en-US" altLang="en-US" sz="2400" b="1" dirty="0" smtClean="0">
                <a:latin typeface="+mj-lt"/>
                <a:cs typeface="Arial" charset="0"/>
              </a:rPr>
              <a:t>interface to retrieve your tax information</a:t>
            </a:r>
          </a:p>
          <a:p>
            <a:pPr marL="0" indent="0">
              <a:spcAft>
                <a:spcPct val="20000"/>
              </a:spcAft>
              <a:buNone/>
            </a:pPr>
            <a:endParaRPr lang="en-US" altLang="en-US" sz="1800" b="1" dirty="0">
              <a:latin typeface="+mj-lt"/>
              <a:cs typeface="Arial" charset="0"/>
            </a:endParaRPr>
          </a:p>
          <a:p>
            <a:pPr>
              <a:spcAft>
                <a:spcPct val="20000"/>
              </a:spcAft>
              <a:buFont typeface="Wingdings" panose="05000000000000000000" pitchFamily="2" charset="2"/>
              <a:buChar char="§"/>
            </a:pPr>
            <a:r>
              <a:rPr lang="en-US" altLang="en-US" sz="2400" b="1" dirty="0" smtClean="0">
                <a:latin typeface="+mj-lt"/>
                <a:cs typeface="Arial" charset="0"/>
              </a:rPr>
              <a:t>IRS </a:t>
            </a:r>
            <a:r>
              <a:rPr lang="en-US" altLang="en-US" sz="2400" b="1" dirty="0">
                <a:latin typeface="+mj-lt"/>
                <a:cs typeface="Arial" charset="0"/>
              </a:rPr>
              <a:t>data </a:t>
            </a:r>
            <a:r>
              <a:rPr lang="en-US" altLang="en-US" sz="2400" b="1" dirty="0" smtClean="0">
                <a:latin typeface="+mj-lt"/>
                <a:cs typeface="Arial" charset="0"/>
              </a:rPr>
              <a:t>available for retrieval:</a:t>
            </a:r>
            <a:endParaRPr lang="en-US" altLang="en-US" sz="2400" b="1" dirty="0">
              <a:latin typeface="+mj-lt"/>
              <a:cs typeface="Arial" charset="0"/>
            </a:endParaRPr>
          </a:p>
          <a:p>
            <a:pPr lvl="1">
              <a:spcAft>
                <a:spcPct val="20000"/>
              </a:spcAft>
              <a:buFont typeface="Wingdings" panose="05000000000000000000" pitchFamily="2" charset="2"/>
              <a:buChar char="Ø"/>
            </a:pPr>
            <a:r>
              <a:rPr lang="en-US" altLang="en-US" sz="2000" b="1" dirty="0">
                <a:latin typeface="+mj-lt"/>
                <a:cs typeface="Arial" charset="0"/>
              </a:rPr>
              <a:t>2 to 3 weeks after federal tax forms </a:t>
            </a:r>
            <a:endParaRPr lang="en-US" altLang="en-US" sz="2000" b="1" dirty="0" smtClean="0">
              <a:latin typeface="+mj-lt"/>
              <a:cs typeface="Arial" charset="0"/>
            </a:endParaRPr>
          </a:p>
          <a:p>
            <a:pPr marL="457200" lvl="1" indent="0">
              <a:spcAft>
                <a:spcPct val="20000"/>
              </a:spcAft>
              <a:buNone/>
            </a:pPr>
            <a:r>
              <a:rPr lang="en-US" altLang="en-US" sz="2000" b="1" dirty="0" smtClean="0">
                <a:latin typeface="+mj-lt"/>
                <a:cs typeface="Arial" charset="0"/>
              </a:rPr>
              <a:t>     filed </a:t>
            </a:r>
            <a:r>
              <a:rPr lang="en-US" altLang="en-US" sz="2000" b="1" dirty="0">
                <a:latin typeface="+mj-lt"/>
                <a:cs typeface="Arial" charset="0"/>
              </a:rPr>
              <a:t>electronically (70% </a:t>
            </a:r>
            <a:r>
              <a:rPr lang="en-US" altLang="en-US" sz="2000" b="1" dirty="0" smtClean="0">
                <a:latin typeface="+mj-lt"/>
                <a:cs typeface="Arial" charset="0"/>
              </a:rPr>
              <a:t>of filers</a:t>
            </a:r>
            <a:r>
              <a:rPr lang="en-US" altLang="en-US" sz="2000" b="1" dirty="0">
                <a:latin typeface="+mj-lt"/>
                <a:cs typeface="Arial" charset="0"/>
              </a:rPr>
              <a:t>)</a:t>
            </a:r>
          </a:p>
          <a:p>
            <a:pPr marL="457200" lvl="1" indent="0">
              <a:spcAft>
                <a:spcPct val="20000"/>
              </a:spcAft>
              <a:buNone/>
            </a:pPr>
            <a:r>
              <a:rPr lang="en-US" altLang="en-US" sz="2000" b="1" dirty="0" smtClean="0">
                <a:latin typeface="+mj-lt"/>
                <a:cs typeface="Arial" charset="0"/>
              </a:rPr>
              <a:t>     8 to </a:t>
            </a:r>
            <a:r>
              <a:rPr lang="en-US" altLang="en-US" sz="2000" b="1" dirty="0">
                <a:latin typeface="+mj-lt"/>
                <a:cs typeface="Arial" charset="0"/>
              </a:rPr>
              <a:t>11 weeks after paper federal </a:t>
            </a:r>
            <a:r>
              <a:rPr lang="en-US" altLang="en-US" sz="2000" b="1" dirty="0" smtClean="0">
                <a:latin typeface="+mj-lt"/>
                <a:cs typeface="Arial" charset="0"/>
              </a:rPr>
              <a:t>tax</a:t>
            </a:r>
          </a:p>
          <a:p>
            <a:pPr lvl="1">
              <a:spcAft>
                <a:spcPct val="20000"/>
              </a:spcAft>
              <a:buFont typeface="Wingdings" panose="05000000000000000000" pitchFamily="2" charset="2"/>
              <a:buChar char="Ø"/>
            </a:pPr>
            <a:r>
              <a:rPr lang="en-US" altLang="en-US" sz="2000" b="1" dirty="0" smtClean="0">
                <a:latin typeface="+mj-lt"/>
                <a:cs typeface="Arial" charset="0"/>
              </a:rPr>
              <a:t>forms </a:t>
            </a:r>
            <a:r>
              <a:rPr lang="en-US" altLang="en-US" sz="2000" b="1" dirty="0">
                <a:latin typeface="+mj-lt"/>
                <a:cs typeface="Arial" charset="0"/>
              </a:rPr>
              <a:t>filed (some have experienced </a:t>
            </a:r>
            <a:endParaRPr lang="en-US" altLang="en-US" sz="2000" b="1" dirty="0" smtClean="0">
              <a:latin typeface="+mj-lt"/>
              <a:cs typeface="Arial" charset="0"/>
            </a:endParaRPr>
          </a:p>
          <a:p>
            <a:pPr marL="457200" lvl="1" indent="0">
              <a:spcAft>
                <a:spcPct val="20000"/>
              </a:spcAft>
              <a:buNone/>
            </a:pPr>
            <a:r>
              <a:rPr lang="en-US" altLang="en-US" sz="2000" b="1" dirty="0">
                <a:latin typeface="+mj-lt"/>
                <a:cs typeface="Arial" charset="0"/>
              </a:rPr>
              <a:t> </a:t>
            </a:r>
            <a:r>
              <a:rPr lang="en-US" altLang="en-US" sz="2000" b="1" dirty="0" smtClean="0">
                <a:latin typeface="+mj-lt"/>
                <a:cs typeface="Arial" charset="0"/>
              </a:rPr>
              <a:t>    longer </a:t>
            </a:r>
            <a:r>
              <a:rPr lang="en-US" altLang="en-US" sz="2000" b="1" dirty="0">
                <a:latin typeface="+mj-lt"/>
                <a:cs typeface="Arial" charset="0"/>
              </a:rPr>
              <a:t>delays)</a:t>
            </a:r>
          </a:p>
          <a:p>
            <a:endParaRPr lang="en-US" dirty="0"/>
          </a:p>
        </p:txBody>
      </p:sp>
      <p:pic>
        <p:nvPicPr>
          <p:cNvPr id="6" name="Picture 5" descr="http://4.bp.blogspot.com/-S-1dZAG6FVg/UL5EEEIh-qI/AAAAAAAAA_c/0VYajs3Gn8w/s1600/IRS+Webs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675" y="3258778"/>
            <a:ext cx="3468855" cy="22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2451" y="5997125"/>
            <a:ext cx="9156451" cy="856276"/>
          </a:xfrm>
          <a:prstGeom prst="rect">
            <a:avLst/>
          </a:prstGeom>
        </p:spPr>
      </p:pic>
    </p:spTree>
    <p:extLst>
      <p:ext uri="{BB962C8B-B14F-4D97-AF65-F5344CB8AC3E}">
        <p14:creationId xmlns:p14="http://schemas.microsoft.com/office/powerpoint/2010/main" val="399737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FAFSA</a:t>
            </a:r>
            <a:r>
              <a:rPr lang="en-US" dirty="0"/>
              <a:t/>
            </a:r>
            <a:br>
              <a:rPr lang="en-US" dirty="0"/>
            </a:br>
            <a:r>
              <a:rPr lang="en-US" dirty="0">
                <a:solidFill>
                  <a:srgbClr val="4C8A2E"/>
                </a:solidFill>
              </a:rPr>
              <a:t>IRS Data Retrieval</a:t>
            </a:r>
          </a:p>
        </p:txBody>
      </p:sp>
      <p:pic>
        <p:nvPicPr>
          <p:cNvPr id="4" name="Picture 3"/>
          <p:cNvPicPr>
            <a:picLocks noChangeAspect="1"/>
          </p:cNvPicPr>
          <p:nvPr/>
        </p:nvPicPr>
        <p:blipFill>
          <a:blip r:embed="rId2"/>
          <a:stretch>
            <a:fillRect/>
          </a:stretch>
        </p:blipFill>
        <p:spPr>
          <a:xfrm>
            <a:off x="-12451" y="5997125"/>
            <a:ext cx="9156451" cy="856276"/>
          </a:xfrm>
          <a:prstGeom prst="rect">
            <a:avLst/>
          </a:prstGeom>
        </p:spPr>
      </p:pic>
      <p:sp>
        <p:nvSpPr>
          <p:cNvPr id="6" name="Content Placeholder 4"/>
          <p:cNvSpPr txBox="1">
            <a:spLocks/>
          </p:cNvSpPr>
          <p:nvPr/>
        </p:nvSpPr>
        <p:spPr>
          <a:xfrm>
            <a:off x="4634345" y="1567972"/>
            <a:ext cx="4301837" cy="45259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mj-lt"/>
              </a:rPr>
              <a:t>Items populated from IRS Data Retrieval:</a:t>
            </a:r>
            <a:br>
              <a:rPr lang="en-US" sz="2400" dirty="0" smtClean="0">
                <a:latin typeface="+mj-lt"/>
              </a:rPr>
            </a:br>
            <a:endParaRPr lang="en-US" sz="1600" dirty="0" smtClean="0">
              <a:latin typeface="+mj-lt"/>
            </a:endParaRPr>
          </a:p>
          <a:p>
            <a:pPr>
              <a:lnSpc>
                <a:spcPct val="90000"/>
              </a:lnSpc>
              <a:buFont typeface="Wingdings" panose="05000000000000000000" pitchFamily="2" charset="2"/>
              <a:buChar char="§"/>
              <a:defRPr/>
            </a:pPr>
            <a:r>
              <a:rPr lang="en-US" altLang="en-US" sz="1800" dirty="0" smtClean="0">
                <a:latin typeface="+mj-lt"/>
              </a:rPr>
              <a:t>Adjusted gross income</a:t>
            </a:r>
          </a:p>
          <a:p>
            <a:pPr>
              <a:lnSpc>
                <a:spcPct val="90000"/>
              </a:lnSpc>
              <a:buFont typeface="Wingdings" panose="05000000000000000000" pitchFamily="2" charset="2"/>
              <a:buChar char="§"/>
              <a:defRPr/>
            </a:pPr>
            <a:r>
              <a:rPr lang="en-US" altLang="en-US" sz="1800" dirty="0" smtClean="0">
                <a:latin typeface="+mj-lt"/>
              </a:rPr>
              <a:t>U.S. income taxes paid</a:t>
            </a:r>
          </a:p>
          <a:p>
            <a:pPr>
              <a:lnSpc>
                <a:spcPct val="90000"/>
              </a:lnSpc>
              <a:buFont typeface="Wingdings" panose="05000000000000000000" pitchFamily="2" charset="2"/>
              <a:buChar char="§"/>
              <a:defRPr/>
            </a:pPr>
            <a:r>
              <a:rPr lang="en-US" altLang="en-US" sz="1800" dirty="0" smtClean="0">
                <a:latin typeface="+mj-lt"/>
              </a:rPr>
              <a:t>Untaxed IRA distributions and/or pensions</a:t>
            </a:r>
          </a:p>
          <a:p>
            <a:pPr>
              <a:lnSpc>
                <a:spcPct val="90000"/>
              </a:lnSpc>
              <a:buFont typeface="Wingdings" panose="05000000000000000000" pitchFamily="2" charset="2"/>
              <a:buChar char="§"/>
              <a:defRPr/>
            </a:pPr>
            <a:r>
              <a:rPr lang="en-US" altLang="en-US" sz="1800" dirty="0" smtClean="0">
                <a:latin typeface="+mj-lt"/>
              </a:rPr>
              <a:t>IRA deductions</a:t>
            </a:r>
          </a:p>
          <a:p>
            <a:pPr>
              <a:lnSpc>
                <a:spcPct val="90000"/>
              </a:lnSpc>
              <a:buFont typeface="Wingdings" panose="05000000000000000000" pitchFamily="2" charset="2"/>
              <a:buChar char="§"/>
              <a:defRPr/>
            </a:pPr>
            <a:r>
              <a:rPr lang="en-US" altLang="en-US" sz="1800" dirty="0" smtClean="0">
                <a:latin typeface="+mj-lt"/>
              </a:rPr>
              <a:t>Tax exempt interest</a:t>
            </a:r>
          </a:p>
          <a:p>
            <a:pPr>
              <a:lnSpc>
                <a:spcPct val="90000"/>
              </a:lnSpc>
              <a:buFont typeface="Wingdings" panose="05000000000000000000" pitchFamily="2" charset="2"/>
              <a:buChar char="§"/>
              <a:defRPr/>
            </a:pPr>
            <a:r>
              <a:rPr lang="en-US" altLang="en-US" sz="1800" dirty="0" smtClean="0">
                <a:latin typeface="+mj-lt"/>
              </a:rPr>
              <a:t>Number of exemptions</a:t>
            </a:r>
          </a:p>
          <a:p>
            <a:pPr>
              <a:lnSpc>
                <a:spcPct val="90000"/>
              </a:lnSpc>
              <a:buFont typeface="Wingdings" panose="05000000000000000000" pitchFamily="2" charset="2"/>
              <a:buChar char="§"/>
              <a:defRPr/>
            </a:pPr>
            <a:r>
              <a:rPr lang="en-US" altLang="en-US" sz="1800" dirty="0" smtClean="0">
                <a:latin typeface="+mj-lt"/>
              </a:rPr>
              <a:t>Education credits</a:t>
            </a:r>
          </a:p>
          <a:p>
            <a:pPr>
              <a:lnSpc>
                <a:spcPct val="90000"/>
              </a:lnSpc>
              <a:buFont typeface="Wingdings" panose="05000000000000000000" pitchFamily="2" charset="2"/>
              <a:buChar char="§"/>
              <a:defRPr/>
            </a:pPr>
            <a:r>
              <a:rPr lang="en-US" altLang="en-US" sz="1800" dirty="0" smtClean="0">
                <a:latin typeface="+mj-lt"/>
              </a:rPr>
              <a:t>Student’s and parents’ income from work if:</a:t>
            </a:r>
            <a:endParaRPr lang="en-US" altLang="en-US" sz="1700" dirty="0" smtClean="0">
              <a:latin typeface="+mj-lt"/>
            </a:endParaRPr>
          </a:p>
          <a:p>
            <a:pPr lvl="1">
              <a:lnSpc>
                <a:spcPct val="90000"/>
              </a:lnSpc>
              <a:buFont typeface="Wingdings" panose="05000000000000000000" pitchFamily="2" charset="2"/>
              <a:buChar char="§"/>
              <a:defRPr/>
            </a:pPr>
            <a:r>
              <a:rPr lang="en-US" altLang="en-US" sz="1500" dirty="0" smtClean="0">
                <a:latin typeface="+mj-lt"/>
              </a:rPr>
              <a:t>Marital status is other than married</a:t>
            </a:r>
          </a:p>
          <a:p>
            <a:pPr lvl="1">
              <a:lnSpc>
                <a:spcPct val="90000"/>
              </a:lnSpc>
              <a:buFont typeface="Wingdings" panose="05000000000000000000" pitchFamily="2" charset="2"/>
              <a:buChar char="§"/>
              <a:defRPr/>
            </a:pPr>
            <a:r>
              <a:rPr lang="en-US" altLang="en-US" sz="1500" dirty="0" smtClean="0">
                <a:latin typeface="+mj-lt"/>
              </a:rPr>
              <a:t>If ‘married’, total income from work from tax form will appear on screen and will need to separated by student or parent for entry into FAFSA fields</a:t>
            </a:r>
          </a:p>
          <a:p>
            <a:pPr>
              <a:buFont typeface="Wingdings" panose="05000000000000000000" pitchFamily="2" charset="2"/>
              <a:buChar char="§"/>
            </a:pPr>
            <a:endParaRPr lang="en-US" sz="1800" dirty="0">
              <a:latin typeface="+mj-lt"/>
            </a:endParaRPr>
          </a:p>
        </p:txBody>
      </p:sp>
      <p:sp>
        <p:nvSpPr>
          <p:cNvPr id="7" name="Content Placeholder 3"/>
          <p:cNvSpPr>
            <a:spLocks noGrp="1"/>
          </p:cNvSpPr>
          <p:nvPr>
            <p:ph idx="1"/>
          </p:nvPr>
        </p:nvSpPr>
        <p:spPr>
          <a:xfrm>
            <a:off x="91458" y="1567972"/>
            <a:ext cx="4438978" cy="4525963"/>
          </a:xfrm>
        </p:spPr>
        <p:txBody>
          <a:bodyPr>
            <a:normAutofit/>
          </a:bodyPr>
          <a:lstStyle/>
          <a:p>
            <a:pPr>
              <a:spcAft>
                <a:spcPct val="20000"/>
              </a:spcAft>
              <a:buFont typeface="Wingdings" panose="05000000000000000000" pitchFamily="2" charset="2"/>
              <a:buChar char="§"/>
            </a:pPr>
            <a:r>
              <a:rPr lang="en-US" altLang="en-US" sz="2000" b="1" dirty="0">
                <a:latin typeface="+mj-lt"/>
                <a:cs typeface="Arial" charset="0"/>
              </a:rPr>
              <a:t>IRS data retrieval can be used:</a:t>
            </a:r>
          </a:p>
          <a:p>
            <a:pPr lvl="1">
              <a:spcAft>
                <a:spcPct val="20000"/>
              </a:spcAft>
              <a:buFont typeface="Wingdings" panose="05000000000000000000" pitchFamily="2" charset="2"/>
              <a:buChar char="§"/>
            </a:pPr>
            <a:r>
              <a:rPr lang="en-US" altLang="en-US" sz="1800" dirty="0">
                <a:latin typeface="+mj-lt"/>
                <a:cs typeface="Arial" charset="0"/>
              </a:rPr>
              <a:t>While completing original </a:t>
            </a:r>
            <a:r>
              <a:rPr lang="en-US" altLang="en-US" sz="1800" dirty="0" smtClean="0">
                <a:latin typeface="+mj-lt"/>
                <a:cs typeface="Arial" charset="0"/>
              </a:rPr>
              <a:t>FAFSA</a:t>
            </a:r>
            <a:endParaRPr lang="en-US" altLang="en-US" sz="1800" dirty="0">
              <a:latin typeface="+mj-lt"/>
              <a:cs typeface="Arial" charset="0"/>
            </a:endParaRPr>
          </a:p>
          <a:p>
            <a:pPr lvl="1">
              <a:spcAft>
                <a:spcPct val="20000"/>
              </a:spcAft>
              <a:buFont typeface="Wingdings" panose="05000000000000000000" pitchFamily="2" charset="2"/>
              <a:buChar char="§"/>
            </a:pPr>
            <a:r>
              <a:rPr lang="en-US" altLang="en-US" sz="1800" dirty="0">
                <a:latin typeface="+mj-lt"/>
                <a:cs typeface="Arial" charset="0"/>
              </a:rPr>
              <a:t>As a later correction to </a:t>
            </a:r>
            <a:r>
              <a:rPr lang="en-US" altLang="en-US" sz="1800" dirty="0" smtClean="0">
                <a:latin typeface="+mj-lt"/>
                <a:cs typeface="Arial" charset="0"/>
              </a:rPr>
              <a:t>FAFSA</a:t>
            </a:r>
            <a:endParaRPr lang="en-US" altLang="en-US" sz="1800" dirty="0">
              <a:latin typeface="+mj-lt"/>
              <a:cs typeface="Arial" charset="0"/>
            </a:endParaRPr>
          </a:p>
          <a:p>
            <a:pPr>
              <a:spcAft>
                <a:spcPct val="20000"/>
              </a:spcAft>
              <a:buFont typeface="Wingdings" panose="05000000000000000000" pitchFamily="2" charset="2"/>
              <a:buChar char="§"/>
            </a:pPr>
            <a:r>
              <a:rPr lang="en-US" altLang="en-US" sz="2000" b="1" dirty="0">
                <a:latin typeface="+mj-lt"/>
                <a:cs typeface="Arial" charset="0"/>
              </a:rPr>
              <a:t>Applicants will receive automatic reminder emails to go back to </a:t>
            </a:r>
            <a:r>
              <a:rPr lang="en-US" altLang="en-US" sz="2000" b="1" dirty="0" smtClean="0">
                <a:latin typeface="+mj-lt"/>
                <a:cs typeface="Arial" charset="0"/>
              </a:rPr>
              <a:t>FAFSA </a:t>
            </a:r>
            <a:r>
              <a:rPr lang="en-US" altLang="en-US" sz="2000" b="1" dirty="0">
                <a:latin typeface="+mj-lt"/>
                <a:cs typeface="Arial" charset="0"/>
              </a:rPr>
              <a:t>and use IRS data retrieval if:</a:t>
            </a:r>
          </a:p>
          <a:p>
            <a:pPr lvl="1">
              <a:spcAft>
                <a:spcPct val="20000"/>
              </a:spcAft>
              <a:buFont typeface="Wingdings" panose="05000000000000000000" pitchFamily="2" charset="2"/>
              <a:buChar char="§"/>
            </a:pPr>
            <a:r>
              <a:rPr lang="en-US" altLang="en-US" sz="1800" dirty="0">
                <a:latin typeface="+mj-lt"/>
                <a:cs typeface="Arial" charset="0"/>
              </a:rPr>
              <a:t>They provided estimated tax figures on the </a:t>
            </a:r>
            <a:r>
              <a:rPr lang="en-US" altLang="en-US" sz="1800" dirty="0" smtClean="0">
                <a:latin typeface="+mj-lt"/>
                <a:cs typeface="Arial" charset="0"/>
              </a:rPr>
              <a:t>FAFSA</a:t>
            </a:r>
            <a:endParaRPr lang="en-US" altLang="en-US" sz="1800" dirty="0">
              <a:latin typeface="+mj-lt"/>
              <a:cs typeface="Arial" charset="0"/>
            </a:endParaRPr>
          </a:p>
          <a:p>
            <a:pPr lvl="1">
              <a:spcAft>
                <a:spcPct val="20000"/>
              </a:spcAft>
              <a:buFont typeface="Wingdings" panose="05000000000000000000" pitchFamily="2" charset="2"/>
              <a:buChar char="§"/>
            </a:pPr>
            <a:r>
              <a:rPr lang="en-US" altLang="en-US" sz="1800" dirty="0">
                <a:latin typeface="+mj-lt"/>
                <a:cs typeface="Arial" charset="0"/>
              </a:rPr>
              <a:t>Provided actual tax figures on </a:t>
            </a:r>
            <a:r>
              <a:rPr lang="en-US" altLang="en-US" sz="1800" dirty="0" smtClean="0">
                <a:latin typeface="+mj-lt"/>
                <a:cs typeface="Arial" charset="0"/>
              </a:rPr>
              <a:t>FAFSA </a:t>
            </a:r>
            <a:r>
              <a:rPr lang="en-US" altLang="en-US" sz="1800" dirty="0">
                <a:latin typeface="+mj-lt"/>
                <a:cs typeface="Arial" charset="0"/>
              </a:rPr>
              <a:t>but did not use IRS data retrieval</a:t>
            </a:r>
            <a:endParaRPr lang="en-US" sz="1800" dirty="0">
              <a:latin typeface="+mj-lt"/>
            </a:endParaRPr>
          </a:p>
        </p:txBody>
      </p:sp>
      <p:cxnSp>
        <p:nvCxnSpPr>
          <p:cNvPr id="8" name="Straight Connector 7"/>
          <p:cNvCxnSpPr/>
          <p:nvPr/>
        </p:nvCxnSpPr>
        <p:spPr>
          <a:xfrm>
            <a:off x="4530436" y="1911927"/>
            <a:ext cx="0" cy="367838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7657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FAFSA</a:t>
            </a:r>
            <a:r>
              <a:rPr lang="en-US" dirty="0"/>
              <a:t/>
            </a:r>
            <a:br>
              <a:rPr lang="en-US" dirty="0"/>
            </a:br>
            <a:r>
              <a:rPr lang="en-US" dirty="0">
                <a:solidFill>
                  <a:srgbClr val="2E8C42"/>
                </a:solidFill>
              </a:rPr>
              <a:t>IRS Data Retrieval</a:t>
            </a:r>
            <a:endParaRPr lang="en-US" dirty="0"/>
          </a:p>
        </p:txBody>
      </p:sp>
      <p:sp>
        <p:nvSpPr>
          <p:cNvPr id="3" name="Content Placeholder 2"/>
          <p:cNvSpPr>
            <a:spLocks noGrp="1"/>
          </p:cNvSpPr>
          <p:nvPr>
            <p:ph idx="1"/>
          </p:nvPr>
        </p:nvSpPr>
        <p:spPr>
          <a:xfrm>
            <a:off x="222374" y="1922321"/>
            <a:ext cx="8686800" cy="3803072"/>
          </a:xfrm>
        </p:spPr>
        <p:txBody>
          <a:bodyPr>
            <a:normAutofit fontScale="77500" lnSpcReduction="20000"/>
          </a:bodyPr>
          <a:lstStyle/>
          <a:p>
            <a:r>
              <a:rPr lang="en-US" dirty="0"/>
              <a:t>To protect and enhance the security and privacy of personal data, all data retrieved by the IRS data retrieval tool is hidden from view on the IRS data retrieval website, FAFSA web pages, and the Student Aid Report (SAR).</a:t>
            </a:r>
            <a:br>
              <a:rPr lang="en-US" dirty="0"/>
            </a:br>
            <a:endParaRPr lang="en-US" dirty="0"/>
          </a:p>
          <a:p>
            <a:r>
              <a:rPr lang="en-US" dirty="0"/>
              <a:t>When data is transferred, students and parents will only be able to see the words "transferred from the IRS" in the data entry fields on FAFSA, IRS web pages, and SAR.</a:t>
            </a:r>
            <a:br>
              <a:rPr lang="en-US" dirty="0"/>
            </a:br>
            <a:endParaRPr lang="en-US" dirty="0"/>
          </a:p>
          <a:p>
            <a:r>
              <a:rPr lang="en-US" dirty="0"/>
              <a:t>Financial aid professionals will be able to view the IRS data</a:t>
            </a:r>
            <a:r>
              <a:rPr lang="en-US" dirty="0" smtClean="0"/>
              <a:t>.</a:t>
            </a:r>
            <a:endParaRPr lang="en-US" dirty="0"/>
          </a:p>
        </p:txBody>
      </p:sp>
      <p:pic>
        <p:nvPicPr>
          <p:cNvPr id="4" name="Picture 3"/>
          <p:cNvPicPr>
            <a:picLocks noChangeAspect="1"/>
          </p:cNvPicPr>
          <p:nvPr/>
        </p:nvPicPr>
        <p:blipFill>
          <a:blip r:embed="rId2"/>
          <a:stretch>
            <a:fillRect/>
          </a:stretch>
        </p:blipFill>
        <p:spPr>
          <a:xfrm>
            <a:off x="-12451" y="5997125"/>
            <a:ext cx="9156451" cy="8562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232" y="548565"/>
            <a:ext cx="1115568" cy="999744"/>
          </a:xfrm>
          <a:prstGeom prst="rect">
            <a:avLst/>
          </a:prstGeom>
        </p:spPr>
      </p:pic>
    </p:spTree>
    <p:extLst>
      <p:ext uri="{BB962C8B-B14F-4D97-AF65-F5344CB8AC3E}">
        <p14:creationId xmlns:p14="http://schemas.microsoft.com/office/powerpoint/2010/main" val="102816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564" y="2940627"/>
            <a:ext cx="4084436" cy="3304309"/>
          </a:xfrm>
          <a:prstGeom prst="rect">
            <a:avLst/>
          </a:prstGeom>
        </p:spPr>
      </p:pic>
      <p:sp>
        <p:nvSpPr>
          <p:cNvPr id="2" name="Title 1"/>
          <p:cNvSpPr>
            <a:spLocks noGrp="1"/>
          </p:cNvSpPr>
          <p:nvPr>
            <p:ph type="title"/>
          </p:nvPr>
        </p:nvSpPr>
        <p:spPr/>
        <p:txBody>
          <a:bodyPr/>
          <a:lstStyle/>
          <a:p>
            <a:r>
              <a:rPr lang="en-US" dirty="0" smtClean="0">
                <a:solidFill>
                  <a:srgbClr val="4C8A2E"/>
                </a:solidFill>
              </a:rPr>
              <a:t>Important Websites</a:t>
            </a:r>
            <a:endParaRPr lang="en-US" dirty="0">
              <a:solidFill>
                <a:srgbClr val="4C8A2E"/>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6516691"/>
              </p:ext>
            </p:extLst>
          </p:nvPr>
        </p:nvGraphicFramePr>
        <p:xfrm>
          <a:off x="457200" y="1417642"/>
          <a:ext cx="5569527" cy="3857917"/>
        </p:xfrm>
        <a:graphic>
          <a:graphicData uri="http://schemas.openxmlformats.org/drawingml/2006/table">
            <a:tbl>
              <a:tblPr firstRow="1" bandRow="1">
                <a:tableStyleId>{F5AB1C69-6EDB-4FF4-983F-18BD219EF322}</a:tableStyleId>
              </a:tblPr>
              <a:tblGrid>
                <a:gridCol w="2950005">
                  <a:extLst>
                    <a:ext uri="{9D8B030D-6E8A-4147-A177-3AD203B41FA5}">
                      <a16:colId xmlns:a16="http://schemas.microsoft.com/office/drawing/2014/main" val="20000"/>
                    </a:ext>
                  </a:extLst>
                </a:gridCol>
                <a:gridCol w="2619522">
                  <a:extLst>
                    <a:ext uri="{9D8B030D-6E8A-4147-A177-3AD203B41FA5}">
                      <a16:colId xmlns:a16="http://schemas.microsoft.com/office/drawing/2014/main" val="20001"/>
                    </a:ext>
                  </a:extLst>
                </a:gridCol>
              </a:tblGrid>
              <a:tr h="415715">
                <a:tc>
                  <a:txBody>
                    <a:bodyPr/>
                    <a:lstStyle/>
                    <a:p>
                      <a:pPr algn="l" rtl="0" fontAlgn="ctr"/>
                      <a:r>
                        <a:rPr lang="en-US" sz="1800" u="none" strike="noStrike" dirty="0">
                          <a:effectLst/>
                        </a:rPr>
                        <a:t> FAFSA</a:t>
                      </a:r>
                      <a:endParaRPr lang="en-US" sz="1800" b="0" i="0" u="none" strike="noStrike" dirty="0">
                        <a:solidFill>
                          <a:srgbClr val="000000"/>
                        </a:solidFill>
                        <a:effectLst/>
                        <a:latin typeface="Whitney Semibold" pitchFamily="50" charset="0"/>
                      </a:endParaRPr>
                    </a:p>
                  </a:txBody>
                  <a:tcPr marL="9525" marR="9525" marT="9525" marB="0" anchor="ctr">
                    <a:solidFill>
                      <a:srgbClr val="4C8A2E"/>
                    </a:solidFill>
                  </a:tcPr>
                </a:tc>
                <a:tc>
                  <a:txBody>
                    <a:bodyPr/>
                    <a:lstStyle/>
                    <a:p>
                      <a:pPr algn="ctr" rtl="0" fontAlgn="ctr"/>
                      <a:r>
                        <a:rPr lang="en-US" sz="1800" u="none" strike="noStrike" dirty="0">
                          <a:effectLst/>
                        </a:rPr>
                        <a:t>fafsa.ed.gov</a:t>
                      </a:r>
                      <a:endParaRPr lang="en-US" sz="1800" b="0" i="0" u="none" strike="noStrike" dirty="0">
                        <a:solidFill>
                          <a:srgbClr val="000000"/>
                        </a:solidFill>
                        <a:effectLst/>
                        <a:latin typeface="Whitney Semibold" pitchFamily="50" charset="0"/>
                      </a:endParaRPr>
                    </a:p>
                  </a:txBody>
                  <a:tcPr marL="9525" marR="9525" marT="9525" marB="0" anchor="ctr">
                    <a:solidFill>
                      <a:srgbClr val="4C8A2E"/>
                    </a:solidFill>
                  </a:tcPr>
                </a:tc>
                <a:extLst>
                  <a:ext uri="{0D108BD9-81ED-4DB2-BD59-A6C34878D82A}">
                    <a16:rowId xmlns:a16="http://schemas.microsoft.com/office/drawing/2014/main" val="10000"/>
                  </a:ext>
                </a:extLst>
              </a:tr>
              <a:tr h="415717">
                <a:tc>
                  <a:txBody>
                    <a:bodyPr/>
                    <a:lstStyle/>
                    <a:p>
                      <a:pPr algn="l" rtl="0" fontAlgn="ctr"/>
                      <a:r>
                        <a:rPr lang="en-US" sz="1800" u="none" strike="noStrike" dirty="0">
                          <a:effectLst/>
                        </a:rPr>
                        <a:t> FSA User ID</a:t>
                      </a:r>
                      <a:endParaRPr lang="en-US" sz="1800" b="0" i="0" u="none" strike="noStrike" dirty="0">
                        <a:solidFill>
                          <a:srgbClr val="000000"/>
                        </a:solidFill>
                        <a:effectLst/>
                        <a:latin typeface="Whitney Semibold" pitchFamily="50" charset="0"/>
                      </a:endParaRPr>
                    </a:p>
                  </a:txBody>
                  <a:tcPr marL="9525" marR="9525" marT="9525" marB="0" anchor="ctr"/>
                </a:tc>
                <a:tc>
                  <a:txBody>
                    <a:bodyPr/>
                    <a:lstStyle/>
                    <a:p>
                      <a:pPr algn="ctr" rtl="0" fontAlgn="ctr"/>
                      <a:r>
                        <a:rPr lang="en-US" sz="1800" u="none" strike="noStrike" dirty="0">
                          <a:effectLst/>
                        </a:rPr>
                        <a:t>fsaid.ed.gov</a:t>
                      </a:r>
                      <a:endParaRPr lang="en-US" sz="1800" b="0" i="0" u="none" strike="noStrike" dirty="0">
                        <a:solidFill>
                          <a:srgbClr val="000000"/>
                        </a:solidFill>
                        <a:effectLst/>
                        <a:latin typeface="Whitney Semibold" pitchFamily="50" charset="0"/>
                      </a:endParaRPr>
                    </a:p>
                  </a:txBody>
                  <a:tcPr marL="9525" marR="9525" marT="9525" marB="0" anchor="ctr"/>
                </a:tc>
                <a:extLst>
                  <a:ext uri="{0D108BD9-81ED-4DB2-BD59-A6C34878D82A}">
                    <a16:rowId xmlns:a16="http://schemas.microsoft.com/office/drawing/2014/main" val="10001"/>
                  </a:ext>
                </a:extLst>
              </a:tr>
              <a:tr h="415717">
                <a:tc>
                  <a:txBody>
                    <a:bodyPr/>
                    <a:lstStyle/>
                    <a:p>
                      <a:pPr algn="l" rtl="0" fontAlgn="ctr"/>
                      <a:r>
                        <a:rPr lang="en-US" sz="1800" u="none" strike="noStrike" dirty="0">
                          <a:effectLst/>
                        </a:rPr>
                        <a:t> NYS TAP Application</a:t>
                      </a:r>
                      <a:endParaRPr lang="en-US" sz="1800" b="0" i="0" u="none" strike="noStrike" dirty="0">
                        <a:solidFill>
                          <a:srgbClr val="000000"/>
                        </a:solidFill>
                        <a:effectLst/>
                        <a:latin typeface="Whitney Semibold" pitchFamily="50" charset="0"/>
                      </a:endParaRPr>
                    </a:p>
                  </a:txBody>
                  <a:tcPr marL="9525" marR="9525" marT="9525" marB="0" anchor="ctr"/>
                </a:tc>
                <a:tc>
                  <a:txBody>
                    <a:bodyPr/>
                    <a:lstStyle/>
                    <a:p>
                      <a:pPr algn="ctr" rtl="0" fontAlgn="ctr"/>
                      <a:r>
                        <a:rPr lang="en-US" sz="1800" u="none" strike="noStrike" dirty="0">
                          <a:effectLst/>
                        </a:rPr>
                        <a:t>tapweb.org</a:t>
                      </a:r>
                      <a:endParaRPr lang="en-US" sz="1800" b="0" i="0" u="none" strike="noStrike" dirty="0">
                        <a:solidFill>
                          <a:srgbClr val="000000"/>
                        </a:solidFill>
                        <a:effectLst/>
                        <a:latin typeface="Whitney Semibold" pitchFamily="50" charset="0"/>
                      </a:endParaRPr>
                    </a:p>
                  </a:txBody>
                  <a:tcPr marL="9525" marR="9525" marT="9525" marB="0" anchor="ctr"/>
                </a:tc>
                <a:extLst>
                  <a:ext uri="{0D108BD9-81ED-4DB2-BD59-A6C34878D82A}">
                    <a16:rowId xmlns:a16="http://schemas.microsoft.com/office/drawing/2014/main" val="10002"/>
                  </a:ext>
                </a:extLst>
              </a:tr>
              <a:tr h="818443">
                <a:tc>
                  <a:txBody>
                    <a:bodyPr/>
                    <a:lstStyle/>
                    <a:p>
                      <a:pPr algn="l" rtl="0" fontAlgn="ctr"/>
                      <a:r>
                        <a:rPr lang="en-US" sz="1800" u="none" strike="noStrike" dirty="0">
                          <a:effectLst/>
                        </a:rPr>
                        <a:t> NYS Excelsior Scholarship Application</a:t>
                      </a:r>
                      <a:endParaRPr lang="en-US" sz="1800" b="0" i="0" u="none" strike="noStrike" dirty="0">
                        <a:solidFill>
                          <a:srgbClr val="000000"/>
                        </a:solidFill>
                        <a:effectLst/>
                        <a:latin typeface="Whitney Semibold" pitchFamily="50" charset="0"/>
                      </a:endParaRPr>
                    </a:p>
                  </a:txBody>
                  <a:tcPr marL="9525" marR="9525" marT="9525" marB="0" anchor="ctr"/>
                </a:tc>
                <a:tc>
                  <a:txBody>
                    <a:bodyPr/>
                    <a:lstStyle/>
                    <a:p>
                      <a:pPr algn="ctr" rtl="0" fontAlgn="ctr"/>
                      <a:r>
                        <a:rPr lang="en-US" sz="1800" u="none" strike="noStrike" dirty="0">
                          <a:effectLst/>
                        </a:rPr>
                        <a:t>hesc.ny.gov</a:t>
                      </a:r>
                      <a:endParaRPr lang="en-US" sz="1800" b="0" i="0" u="none" strike="noStrike" dirty="0">
                        <a:solidFill>
                          <a:srgbClr val="000000"/>
                        </a:solidFill>
                        <a:effectLst/>
                        <a:latin typeface="Whitney Semibold" pitchFamily="50" charset="0"/>
                      </a:endParaRPr>
                    </a:p>
                  </a:txBody>
                  <a:tcPr marL="9525" marR="9525" marT="9525" marB="0" anchor="ctr"/>
                </a:tc>
                <a:extLst>
                  <a:ext uri="{0D108BD9-81ED-4DB2-BD59-A6C34878D82A}">
                    <a16:rowId xmlns:a16="http://schemas.microsoft.com/office/drawing/2014/main" val="10003"/>
                  </a:ext>
                </a:extLst>
              </a:tr>
              <a:tr h="415717">
                <a:tc>
                  <a:txBody>
                    <a:bodyPr/>
                    <a:lstStyle/>
                    <a:p>
                      <a:pPr algn="l" rtl="0" fontAlgn="ctr"/>
                      <a:r>
                        <a:rPr lang="en-US" sz="1800" u="none" strike="noStrike">
                          <a:effectLst/>
                        </a:rPr>
                        <a:t> Direct Loan Processing</a:t>
                      </a:r>
                      <a:endParaRPr lang="en-US" sz="1800" b="0" i="0" u="none" strike="noStrike">
                        <a:solidFill>
                          <a:srgbClr val="000000"/>
                        </a:solidFill>
                        <a:effectLst/>
                        <a:latin typeface="Whitney Semibold" pitchFamily="50" charset="0"/>
                      </a:endParaRPr>
                    </a:p>
                  </a:txBody>
                  <a:tcPr marL="9525" marR="9525" marT="9525" marB="0" anchor="ctr"/>
                </a:tc>
                <a:tc>
                  <a:txBody>
                    <a:bodyPr/>
                    <a:lstStyle/>
                    <a:p>
                      <a:pPr algn="ctr" rtl="0" fontAlgn="ctr"/>
                      <a:r>
                        <a:rPr lang="en-US" sz="1800" u="none" strike="noStrike" dirty="0" smtClean="0">
                          <a:effectLst/>
                        </a:rPr>
                        <a:t>studentaid.gov/h/manage-loans</a:t>
                      </a:r>
                      <a:endParaRPr lang="en-US" sz="1800" b="0" i="0" u="none" strike="noStrike" dirty="0">
                        <a:solidFill>
                          <a:srgbClr val="000000"/>
                        </a:solidFill>
                        <a:effectLst/>
                        <a:latin typeface="Whitney Semibold" pitchFamily="50" charset="0"/>
                      </a:endParaRPr>
                    </a:p>
                  </a:txBody>
                  <a:tcPr marL="9525" marR="9525" marT="9525" marB="0" anchor="ctr"/>
                </a:tc>
                <a:extLst>
                  <a:ext uri="{0D108BD9-81ED-4DB2-BD59-A6C34878D82A}">
                    <a16:rowId xmlns:a16="http://schemas.microsoft.com/office/drawing/2014/main" val="10004"/>
                  </a:ext>
                </a:extLst>
              </a:tr>
              <a:tr h="818443">
                <a:tc>
                  <a:txBody>
                    <a:bodyPr/>
                    <a:lstStyle/>
                    <a:p>
                      <a:pPr algn="l" rtl="0" fontAlgn="ctr"/>
                      <a:r>
                        <a:rPr lang="en-US" sz="1800" u="none" strike="noStrike">
                          <a:effectLst/>
                        </a:rPr>
                        <a:t> Federal Student Aid information</a:t>
                      </a:r>
                      <a:endParaRPr lang="en-US" sz="1800" b="0" i="0" u="none" strike="noStrike">
                        <a:solidFill>
                          <a:srgbClr val="000000"/>
                        </a:solidFill>
                        <a:effectLst/>
                        <a:latin typeface="Whitney Semibold" pitchFamily="50" charset="0"/>
                      </a:endParaRPr>
                    </a:p>
                  </a:txBody>
                  <a:tcPr marL="9525" marR="9525" marT="9525" marB="0" anchor="ctr"/>
                </a:tc>
                <a:tc>
                  <a:txBody>
                    <a:bodyPr/>
                    <a:lstStyle/>
                    <a:p>
                      <a:pPr algn="ctr" rtl="0" fontAlgn="ctr"/>
                      <a:r>
                        <a:rPr lang="en-US" sz="1800" u="none" strike="noStrike" dirty="0" smtClean="0">
                          <a:effectLst/>
                        </a:rPr>
                        <a:t>studentaid.gov</a:t>
                      </a:r>
                      <a:endParaRPr lang="en-US" sz="1800" b="0" i="0" u="none" strike="noStrike" dirty="0">
                        <a:solidFill>
                          <a:srgbClr val="000000"/>
                        </a:solidFill>
                        <a:effectLst/>
                        <a:latin typeface="Whitney Semibold" pitchFamily="50" charset="0"/>
                      </a:endParaRPr>
                    </a:p>
                  </a:txBody>
                  <a:tcPr marL="9525" marR="9525" marT="9525" marB="0" anchor="ctr"/>
                </a:tc>
                <a:extLst>
                  <a:ext uri="{0D108BD9-81ED-4DB2-BD59-A6C34878D82A}">
                    <a16:rowId xmlns:a16="http://schemas.microsoft.com/office/drawing/2014/main" val="10005"/>
                  </a:ext>
                </a:extLst>
              </a:tr>
              <a:tr h="415717">
                <a:tc>
                  <a:txBody>
                    <a:bodyPr/>
                    <a:lstStyle/>
                    <a:p>
                      <a:pPr algn="l" rtl="0" fontAlgn="ctr"/>
                      <a:r>
                        <a:rPr lang="en-US" sz="1800" u="none" strike="noStrike">
                          <a:effectLst/>
                        </a:rPr>
                        <a:t> SUNY applicants</a:t>
                      </a:r>
                      <a:endParaRPr lang="en-US" sz="1800" b="0" i="0" u="none" strike="noStrike">
                        <a:solidFill>
                          <a:srgbClr val="000000"/>
                        </a:solidFill>
                        <a:effectLst/>
                        <a:latin typeface="Whitney Semibold" pitchFamily="50" charset="0"/>
                      </a:endParaRPr>
                    </a:p>
                  </a:txBody>
                  <a:tcPr marL="9525" marR="9525" marT="9525" marB="0" anchor="ctr"/>
                </a:tc>
                <a:tc>
                  <a:txBody>
                    <a:bodyPr/>
                    <a:lstStyle/>
                    <a:p>
                      <a:pPr algn="ctr" rtl="0" fontAlgn="ctr"/>
                      <a:r>
                        <a:rPr lang="en-US" sz="1800" u="none" strike="noStrike" dirty="0">
                          <a:effectLst/>
                        </a:rPr>
                        <a:t>suny.edu/</a:t>
                      </a:r>
                      <a:r>
                        <a:rPr lang="en-US" sz="1800" u="none" strike="noStrike" dirty="0" err="1">
                          <a:effectLst/>
                        </a:rPr>
                        <a:t>smarttrack</a:t>
                      </a:r>
                      <a:endParaRPr lang="en-US" sz="1800" b="0" i="0" u="none" strike="noStrike" dirty="0">
                        <a:solidFill>
                          <a:srgbClr val="000000"/>
                        </a:solidFill>
                        <a:effectLst/>
                        <a:latin typeface="Whitney Semibold" pitchFamily="50" charset="0"/>
                      </a:endParaRPr>
                    </a:p>
                  </a:txBody>
                  <a:tcPr marL="9525" marR="9525" marT="9525" marB="0" anchor="ctr"/>
                </a:tc>
                <a:extLst>
                  <a:ext uri="{0D108BD9-81ED-4DB2-BD59-A6C34878D82A}">
                    <a16:rowId xmlns:a16="http://schemas.microsoft.com/office/drawing/2014/main" val="10006"/>
                  </a:ext>
                </a:extLst>
              </a:tr>
            </a:tbl>
          </a:graphicData>
        </a:graphic>
      </p:graphicFrame>
      <p:pic>
        <p:nvPicPr>
          <p:cNvPr id="8" name="Picture 7"/>
          <p:cNvPicPr>
            <a:picLocks noChangeAspect="1"/>
          </p:cNvPicPr>
          <p:nvPr/>
        </p:nvPicPr>
        <p:blipFill>
          <a:blip r:embed="rId3"/>
          <a:stretch>
            <a:fillRect/>
          </a:stretch>
        </p:blipFill>
        <p:spPr>
          <a:xfrm>
            <a:off x="-12451" y="5997125"/>
            <a:ext cx="9156451" cy="856276"/>
          </a:xfrm>
          <a:prstGeom prst="rect">
            <a:avLst/>
          </a:prstGeom>
        </p:spPr>
      </p:pic>
    </p:spTree>
    <p:extLst>
      <p:ext uri="{BB962C8B-B14F-4D97-AF65-F5344CB8AC3E}">
        <p14:creationId xmlns:p14="http://schemas.microsoft.com/office/powerpoint/2010/main" val="380999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E8C42"/>
                </a:solidFill>
              </a:rPr>
              <a:t>Interested in SUNY Adirondack?</a:t>
            </a:r>
            <a:endParaRPr lang="en-US" dirty="0"/>
          </a:p>
        </p:txBody>
      </p:sp>
      <p:sp>
        <p:nvSpPr>
          <p:cNvPr id="3" name="Content Placeholder 2"/>
          <p:cNvSpPr>
            <a:spLocks noGrp="1"/>
          </p:cNvSpPr>
          <p:nvPr>
            <p:ph idx="1"/>
          </p:nvPr>
        </p:nvSpPr>
        <p:spPr>
          <a:xfrm>
            <a:off x="555068" y="1859974"/>
            <a:ext cx="2379518" cy="3979718"/>
          </a:xfrm>
        </p:spPr>
        <p:txBody>
          <a:bodyPr/>
          <a:lstStyle/>
          <a:p>
            <a:pPr marL="0" indent="0" algn="ctr">
              <a:buNone/>
            </a:pPr>
            <a:r>
              <a:rPr lang="en-US" i="1" dirty="0"/>
              <a:t>*More than </a:t>
            </a:r>
            <a:r>
              <a:rPr lang="en-US" i="1" dirty="0" smtClean="0"/>
              <a:t>$400,000 </a:t>
            </a:r>
            <a:r>
              <a:rPr lang="en-US" i="1" dirty="0"/>
              <a:t>in scholarships available for incoming </a:t>
            </a:r>
            <a:br>
              <a:rPr lang="en-US" i="1" dirty="0"/>
            </a:br>
            <a:r>
              <a:rPr lang="en-US" i="1" dirty="0"/>
              <a:t>students*</a:t>
            </a:r>
          </a:p>
          <a:p>
            <a:endParaRPr lang="en-US" dirty="0"/>
          </a:p>
        </p:txBody>
      </p:sp>
      <p:pic>
        <p:nvPicPr>
          <p:cNvPr id="5" name="Picture 4"/>
          <p:cNvPicPr>
            <a:picLocks noChangeAspect="1"/>
          </p:cNvPicPr>
          <p:nvPr/>
        </p:nvPicPr>
        <p:blipFill>
          <a:blip r:embed="rId2"/>
          <a:stretch>
            <a:fillRect/>
          </a:stretch>
        </p:blipFill>
        <p:spPr>
          <a:xfrm>
            <a:off x="0" y="5997125"/>
            <a:ext cx="9156451" cy="856276"/>
          </a:xfrm>
          <a:prstGeom prst="rect">
            <a:avLst/>
          </a:prstGeom>
        </p:spPr>
      </p:pic>
      <p:pic>
        <p:nvPicPr>
          <p:cNvPr id="7" name="Content Placeholder 4"/>
          <p:cNvPicPr>
            <a:picLocks/>
          </p:cNvPicPr>
          <p:nvPr/>
        </p:nvPicPr>
        <p:blipFill rotWithShape="1">
          <a:blip r:embed="rId3"/>
          <a:srcRect l="53324" t="35385" r="25056" b="16923"/>
          <a:stretch/>
        </p:blipFill>
        <p:spPr bwMode="auto">
          <a:xfrm>
            <a:off x="2934586" y="1702541"/>
            <a:ext cx="6103088" cy="367838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289610" y="25870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61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264" y="4602813"/>
            <a:ext cx="7294418" cy="1387908"/>
          </a:xfrm>
        </p:spPr>
        <p:txBody>
          <a:bodyPr>
            <a:normAutofit fontScale="32500" lnSpcReduction="20000"/>
          </a:bodyPr>
          <a:lstStyle/>
          <a:p>
            <a:pPr marL="0" indent="0" algn="ctr">
              <a:buNone/>
            </a:pPr>
            <a:r>
              <a:rPr lang="en-US" sz="4000" dirty="0">
                <a:solidFill>
                  <a:srgbClr val="4C8A2E"/>
                </a:solidFill>
                <a:latin typeface="Whitney Semibold" pitchFamily="50" charset="0"/>
              </a:rPr>
              <a:t>Thank You!</a:t>
            </a:r>
            <a:r>
              <a:rPr lang="en-US" sz="4000" dirty="0">
                <a:solidFill>
                  <a:srgbClr val="2E8C42"/>
                </a:solidFill>
                <a:latin typeface="Whitney Semibold" pitchFamily="50" charset="0"/>
              </a:rPr>
              <a:t/>
            </a:r>
            <a:br>
              <a:rPr lang="en-US" sz="4000" dirty="0">
                <a:solidFill>
                  <a:srgbClr val="2E8C42"/>
                </a:solidFill>
                <a:latin typeface="Whitney Semibold" pitchFamily="50" charset="0"/>
              </a:rPr>
            </a:br>
            <a:r>
              <a:rPr lang="en-US" dirty="0">
                <a:solidFill>
                  <a:srgbClr val="009900"/>
                </a:solidFill>
                <a:latin typeface="Whitney Semibold" pitchFamily="50" charset="0"/>
              </a:rPr>
              <a:t/>
            </a:r>
            <a:br>
              <a:rPr lang="en-US" dirty="0">
                <a:solidFill>
                  <a:srgbClr val="009900"/>
                </a:solidFill>
                <a:latin typeface="Whitney Semibold" pitchFamily="50" charset="0"/>
              </a:rPr>
            </a:br>
            <a:r>
              <a:rPr lang="en-US" sz="4900" dirty="0">
                <a:latin typeface="+mj-lt"/>
              </a:rPr>
              <a:t>Financial Aid Office</a:t>
            </a:r>
            <a:br>
              <a:rPr lang="en-US" sz="4900" dirty="0">
                <a:latin typeface="+mj-lt"/>
              </a:rPr>
            </a:br>
            <a:r>
              <a:rPr lang="en-US" sz="4900" dirty="0">
                <a:latin typeface="+mj-lt"/>
              </a:rPr>
              <a:t>SUNY Adirondack</a:t>
            </a:r>
            <a:br>
              <a:rPr lang="en-US" sz="4900" dirty="0">
                <a:latin typeface="+mj-lt"/>
              </a:rPr>
            </a:br>
            <a:r>
              <a:rPr lang="en-US" sz="4900" dirty="0" smtClean="0">
                <a:latin typeface="+mj-lt"/>
              </a:rPr>
              <a:t>518-743-2188223</a:t>
            </a:r>
            <a:r>
              <a:rPr lang="en-US" sz="4900" dirty="0">
                <a:latin typeface="+mj-lt"/>
              </a:rPr>
              <a:t/>
            </a:r>
            <a:br>
              <a:rPr lang="en-US" sz="4900" dirty="0">
                <a:latin typeface="+mj-lt"/>
              </a:rPr>
            </a:br>
            <a:r>
              <a:rPr lang="en-US" sz="4900" dirty="0">
                <a:latin typeface="+mj-lt"/>
              </a:rPr>
              <a:t>518-743-2314 fax</a:t>
            </a:r>
            <a:br>
              <a:rPr lang="en-US" sz="4900" dirty="0">
                <a:latin typeface="+mj-lt"/>
              </a:rPr>
            </a:br>
            <a:r>
              <a:rPr lang="en-US" sz="4900" dirty="0">
                <a:latin typeface="+mj-lt"/>
              </a:rPr>
              <a:t>finaidoffice@sunyacc.edu</a:t>
            </a:r>
          </a:p>
        </p:txBody>
      </p:sp>
      <p:pic>
        <p:nvPicPr>
          <p:cNvPr id="4" name="Picture Placeholder 7"/>
          <p:cNvPicPr>
            <a:picLocks noChangeAspect="1"/>
          </p:cNvPicPr>
          <p:nvPr/>
        </p:nvPicPr>
        <p:blipFill>
          <a:blip r:embed="rId2" cstate="print">
            <a:extLst>
              <a:ext uri="{28A0092B-C50C-407E-A947-70E740481C1C}">
                <a14:useLocalDpi xmlns:a14="http://schemas.microsoft.com/office/drawing/2010/main" val="0"/>
              </a:ext>
            </a:extLst>
          </a:blip>
          <a:srcRect l="1824" r="1824"/>
          <a:stretch>
            <a:fillRect/>
          </a:stretch>
        </p:blipFill>
        <p:spPr>
          <a:xfrm>
            <a:off x="1974273" y="612774"/>
            <a:ext cx="5486400" cy="3990039"/>
          </a:xfrm>
          <a:prstGeom prst="rect">
            <a:avLst/>
          </a:prstGeom>
        </p:spPr>
      </p:pic>
      <p:pic>
        <p:nvPicPr>
          <p:cNvPr id="5" name="Picture 4"/>
          <p:cNvPicPr>
            <a:picLocks noChangeAspect="1"/>
          </p:cNvPicPr>
          <p:nvPr/>
        </p:nvPicPr>
        <p:blipFill>
          <a:blip r:embed="rId3"/>
          <a:stretch>
            <a:fillRect/>
          </a:stretch>
        </p:blipFill>
        <p:spPr>
          <a:xfrm>
            <a:off x="0" y="5997125"/>
            <a:ext cx="9156451" cy="856276"/>
          </a:xfrm>
          <a:prstGeom prst="rect">
            <a:avLst/>
          </a:prstGeom>
        </p:spPr>
      </p:pic>
    </p:spTree>
    <p:extLst>
      <p:ext uri="{BB962C8B-B14F-4D97-AF65-F5344CB8AC3E}">
        <p14:creationId xmlns:p14="http://schemas.microsoft.com/office/powerpoint/2010/main" val="364716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27792"/>
            <a:ext cx="9156451" cy="856276"/>
          </a:xfrm>
          <a:prstGeom prst="rect">
            <a:avLst/>
          </a:prstGeom>
        </p:spPr>
      </p:pic>
      <p:sp>
        <p:nvSpPr>
          <p:cNvPr id="6" name="Rectangle 5"/>
          <p:cNvSpPr/>
          <p:nvPr/>
        </p:nvSpPr>
        <p:spPr>
          <a:xfrm>
            <a:off x="1971501" y="730934"/>
            <a:ext cx="4797811" cy="830997"/>
          </a:xfrm>
          <a:prstGeom prst="rect">
            <a:avLst/>
          </a:prstGeom>
        </p:spPr>
        <p:txBody>
          <a:bodyPr wrap="square">
            <a:spAutoFit/>
          </a:bodyPr>
          <a:lstStyle/>
          <a:p>
            <a:r>
              <a:rPr lang="en-US" sz="4800" dirty="0" smtClean="0">
                <a:solidFill>
                  <a:srgbClr val="4C8A2E"/>
                </a:solidFill>
              </a:rPr>
              <a:t>Discussion Topics</a:t>
            </a:r>
            <a:endParaRPr lang="en-US" sz="4800" dirty="0">
              <a:solidFill>
                <a:srgbClr val="4C8A2E"/>
              </a:solidFill>
            </a:endParaRPr>
          </a:p>
        </p:txBody>
      </p:sp>
      <p:sp>
        <p:nvSpPr>
          <p:cNvPr id="7" name="Rectangle 6"/>
          <p:cNvSpPr/>
          <p:nvPr/>
        </p:nvSpPr>
        <p:spPr>
          <a:xfrm>
            <a:off x="412576" y="2120264"/>
            <a:ext cx="6258387" cy="2862322"/>
          </a:xfrm>
          <a:prstGeom prst="rect">
            <a:avLst/>
          </a:prstGeom>
        </p:spPr>
        <p:txBody>
          <a:bodyPr wrap="square">
            <a:spAutoFit/>
          </a:bodyPr>
          <a:lstStyle/>
          <a:p>
            <a:pPr marL="457200" indent="-457200">
              <a:buFont typeface="Wingdings" panose="05000000000000000000" pitchFamily="2" charset="2"/>
              <a:buChar char="§"/>
            </a:pPr>
            <a:r>
              <a:rPr lang="en-US" sz="3600" dirty="0"/>
              <a:t>What is Financial Aid?</a:t>
            </a:r>
          </a:p>
          <a:p>
            <a:pPr marL="457200" indent="-457200">
              <a:buFont typeface="Wingdings" panose="05000000000000000000" pitchFamily="2" charset="2"/>
              <a:buChar char="§"/>
            </a:pPr>
            <a:endParaRPr lang="en-US" sz="3600" dirty="0"/>
          </a:p>
          <a:p>
            <a:pPr marL="457200" indent="-457200">
              <a:buFont typeface="Wingdings" panose="05000000000000000000" pitchFamily="2" charset="2"/>
              <a:buChar char="§"/>
            </a:pPr>
            <a:r>
              <a:rPr lang="en-US" sz="3600" dirty="0"/>
              <a:t>Sources of Financial Aid</a:t>
            </a:r>
          </a:p>
          <a:p>
            <a:pPr marL="457200" indent="-457200">
              <a:buFont typeface="Wingdings" panose="05000000000000000000" pitchFamily="2" charset="2"/>
              <a:buChar char="§"/>
            </a:pPr>
            <a:endParaRPr lang="en-US" sz="3600" dirty="0"/>
          </a:p>
          <a:p>
            <a:pPr marL="457200" indent="-457200">
              <a:buFont typeface="Wingdings" panose="05000000000000000000" pitchFamily="2" charset="2"/>
              <a:buChar char="§"/>
            </a:pPr>
            <a:r>
              <a:rPr lang="en-US" sz="3600" dirty="0"/>
              <a:t>Applying for Financial Aid</a:t>
            </a:r>
          </a:p>
        </p:txBody>
      </p:sp>
    </p:spTree>
    <p:extLst>
      <p:ext uri="{BB962C8B-B14F-4D97-AF65-F5344CB8AC3E}">
        <p14:creationId xmlns:p14="http://schemas.microsoft.com/office/powerpoint/2010/main" val="186681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27792"/>
            <a:ext cx="9156451" cy="856276"/>
          </a:xfrm>
          <a:prstGeom prst="rect">
            <a:avLst/>
          </a:prstGeom>
        </p:spPr>
      </p:pic>
      <p:sp>
        <p:nvSpPr>
          <p:cNvPr id="6" name="Rectangle 5"/>
          <p:cNvSpPr/>
          <p:nvPr/>
        </p:nvSpPr>
        <p:spPr>
          <a:xfrm>
            <a:off x="1349431" y="631779"/>
            <a:ext cx="6102236" cy="830997"/>
          </a:xfrm>
          <a:prstGeom prst="rect">
            <a:avLst/>
          </a:prstGeom>
        </p:spPr>
        <p:txBody>
          <a:bodyPr wrap="square">
            <a:spAutoFit/>
          </a:bodyPr>
          <a:lstStyle/>
          <a:p>
            <a:r>
              <a:rPr lang="en-US" sz="4800" dirty="0" smtClean="0"/>
              <a:t>What is Financial Aid?</a:t>
            </a:r>
            <a:endParaRPr lang="en-US" sz="4800" dirty="0"/>
          </a:p>
        </p:txBody>
      </p:sp>
      <p:sp>
        <p:nvSpPr>
          <p:cNvPr id="7" name="Rectangle 6"/>
          <p:cNvSpPr/>
          <p:nvPr/>
        </p:nvSpPr>
        <p:spPr>
          <a:xfrm>
            <a:off x="332509" y="1936497"/>
            <a:ext cx="8593281" cy="4154984"/>
          </a:xfrm>
          <a:prstGeom prst="rect">
            <a:avLst/>
          </a:prstGeom>
        </p:spPr>
        <p:txBody>
          <a:bodyPr wrap="square">
            <a:spAutoFit/>
          </a:bodyPr>
          <a:lstStyle/>
          <a:p>
            <a:r>
              <a:rPr lang="en-US" sz="2800" dirty="0" smtClean="0"/>
              <a:t>Student </a:t>
            </a:r>
            <a:r>
              <a:rPr lang="en-US" sz="2800" dirty="0"/>
              <a:t>Aid: </a:t>
            </a:r>
            <a:r>
              <a:rPr lang="en-US" dirty="0"/>
              <a:t>(</a:t>
            </a:r>
            <a:r>
              <a:rPr lang="en-US" i="1" dirty="0"/>
              <a:t>noun</a:t>
            </a:r>
            <a:r>
              <a:rPr lang="en-US" dirty="0"/>
              <a:t>) Money that is given or lent to students in order to help pay for their </a:t>
            </a:r>
            <a:r>
              <a:rPr lang="en-US" dirty="0" smtClean="0"/>
              <a:t>education</a:t>
            </a:r>
            <a:br>
              <a:rPr lang="en-US" dirty="0" smtClean="0"/>
            </a:br>
            <a:endParaRPr lang="en-US" dirty="0"/>
          </a:p>
          <a:p>
            <a:r>
              <a:rPr lang="en-US" dirty="0">
                <a:solidFill>
                  <a:srgbClr val="4C8A2E"/>
                </a:solidFill>
              </a:rPr>
              <a:t>Sources Include:</a:t>
            </a:r>
          </a:p>
          <a:p>
            <a:pPr lvl="3">
              <a:buFont typeface="Wingdings" panose="05000000000000000000" pitchFamily="2" charset="2"/>
              <a:buChar char="§"/>
            </a:pPr>
            <a:r>
              <a:rPr lang="en-US" sz="1900" dirty="0"/>
              <a:t>Federal Grants </a:t>
            </a:r>
          </a:p>
          <a:p>
            <a:pPr lvl="3">
              <a:buFont typeface="Wingdings" panose="05000000000000000000" pitchFamily="2" charset="2"/>
              <a:buChar char="§"/>
            </a:pPr>
            <a:r>
              <a:rPr lang="en-US" sz="1900" dirty="0"/>
              <a:t>State Grants</a:t>
            </a:r>
          </a:p>
          <a:p>
            <a:pPr lvl="3">
              <a:buFont typeface="Wingdings" panose="05000000000000000000" pitchFamily="2" charset="2"/>
              <a:buChar char="§"/>
            </a:pPr>
            <a:r>
              <a:rPr lang="en-US" sz="1900" dirty="0"/>
              <a:t>Work Study Grants</a:t>
            </a:r>
          </a:p>
          <a:p>
            <a:pPr lvl="3">
              <a:buFont typeface="Wingdings" panose="05000000000000000000" pitchFamily="2" charset="2"/>
              <a:buChar char="§"/>
            </a:pPr>
            <a:r>
              <a:rPr lang="en-US" sz="1900" dirty="0"/>
              <a:t>Scholarships</a:t>
            </a:r>
          </a:p>
          <a:p>
            <a:pPr lvl="3">
              <a:buFont typeface="Wingdings" panose="05000000000000000000" pitchFamily="2" charset="2"/>
              <a:buChar char="§"/>
            </a:pPr>
            <a:r>
              <a:rPr lang="en-US" sz="1900" dirty="0"/>
              <a:t>Federal Loans</a:t>
            </a:r>
          </a:p>
          <a:p>
            <a:pPr lvl="3">
              <a:buFont typeface="Wingdings" panose="05000000000000000000" pitchFamily="2" charset="2"/>
              <a:buChar char="§"/>
            </a:pPr>
            <a:r>
              <a:rPr lang="en-US" sz="1900" dirty="0"/>
              <a:t>Private Loans</a:t>
            </a:r>
            <a:br>
              <a:rPr lang="en-US" sz="1900" dirty="0"/>
            </a:br>
            <a:endParaRPr lang="en-US" sz="1600" dirty="0"/>
          </a:p>
          <a:p>
            <a:pPr algn="ctr"/>
            <a:r>
              <a:rPr lang="en-US" sz="2000" dirty="0"/>
              <a:t>*</a:t>
            </a:r>
            <a:r>
              <a:rPr lang="en-US" sz="2000" i="1" dirty="0"/>
              <a:t>Most Financial Aid is based on financial need, and some requires repayment</a:t>
            </a:r>
            <a:r>
              <a:rPr lang="en-US" sz="2000" dirty="0"/>
              <a:t>*</a:t>
            </a:r>
          </a:p>
          <a:p>
            <a:endParaRPr lang="en-US" sz="3200" dirty="0">
              <a:latin typeface="Whitney Semibold" pitchFamily="50" charset="0"/>
            </a:endParaRPr>
          </a:p>
        </p:txBody>
      </p:sp>
      <p:pic>
        <p:nvPicPr>
          <p:cNvPr id="8" name="Picture 2" descr="https://lh5.googleusercontent.com/UBqcfpmBl5jVI0jOInpmAzCzFLOUk44WXQSYjyRX0qUIzl5r2HxUUquHOVJqBRlwpANNAeFHXWiKuD0MoViB4dE5tiqlgIF72wKzsoqWBsuVqjouqYpdXKF_xnfuKF3bN4thqYxXx2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127" y="2690755"/>
            <a:ext cx="3533488" cy="235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3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normAutofit/>
          </a:bodyPr>
          <a:lstStyle/>
          <a:p>
            <a:r>
              <a:rPr lang="en-US" dirty="0">
                <a:latin typeface="+mn-lt"/>
              </a:rPr>
              <a:t>Sources of Financial Aid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2324" y="2536647"/>
            <a:ext cx="3399351" cy="2924498"/>
          </a:xfrm>
        </p:spPr>
      </p:pic>
      <p:pic>
        <p:nvPicPr>
          <p:cNvPr id="4" name="Picture 3"/>
          <p:cNvPicPr>
            <a:picLocks noChangeAspect="1"/>
          </p:cNvPicPr>
          <p:nvPr/>
        </p:nvPicPr>
        <p:blipFill>
          <a:blip r:embed="rId3"/>
          <a:stretch>
            <a:fillRect/>
          </a:stretch>
        </p:blipFill>
        <p:spPr>
          <a:xfrm>
            <a:off x="0" y="6027792"/>
            <a:ext cx="9156451" cy="856276"/>
          </a:xfrm>
          <a:prstGeom prst="rect">
            <a:avLst/>
          </a:prstGeom>
        </p:spPr>
      </p:pic>
    </p:spTree>
    <p:extLst>
      <p:ext uri="{BB962C8B-B14F-4D97-AF65-F5344CB8AC3E}">
        <p14:creationId xmlns:p14="http://schemas.microsoft.com/office/powerpoint/2010/main" val="2711790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27792"/>
            <a:ext cx="9156451" cy="856276"/>
          </a:xfrm>
          <a:prstGeom prst="rect">
            <a:avLst/>
          </a:prstGeom>
        </p:spPr>
      </p:pic>
      <p:sp>
        <p:nvSpPr>
          <p:cNvPr id="6" name="Rectangle 5"/>
          <p:cNvSpPr/>
          <p:nvPr/>
        </p:nvSpPr>
        <p:spPr>
          <a:xfrm>
            <a:off x="259772" y="259285"/>
            <a:ext cx="8260773" cy="1384995"/>
          </a:xfrm>
          <a:prstGeom prst="rect">
            <a:avLst/>
          </a:prstGeom>
        </p:spPr>
        <p:txBody>
          <a:bodyPr wrap="square">
            <a:spAutoFit/>
          </a:bodyPr>
          <a:lstStyle/>
          <a:p>
            <a:pPr algn="ctr"/>
            <a:r>
              <a:rPr lang="en-US" sz="4400" dirty="0" smtClean="0">
                <a:solidFill>
                  <a:srgbClr val="4C8A2E"/>
                </a:solidFill>
                <a:latin typeface="+mj-lt"/>
              </a:rPr>
              <a:t>Grants</a:t>
            </a:r>
          </a:p>
          <a:p>
            <a:r>
              <a:rPr lang="en-US" sz="2400" dirty="0" smtClean="0">
                <a:latin typeface="+mj-lt"/>
              </a:rPr>
              <a:t>Grant</a:t>
            </a:r>
            <a:r>
              <a:rPr lang="en-US" sz="2400" dirty="0">
                <a:latin typeface="+mj-lt"/>
              </a:rPr>
              <a:t>: </a:t>
            </a:r>
            <a:r>
              <a:rPr lang="en-US" sz="1600" dirty="0">
                <a:latin typeface="+mj-lt"/>
              </a:rPr>
              <a:t>(</a:t>
            </a:r>
            <a:r>
              <a:rPr lang="en-US" sz="1600" i="1" dirty="0">
                <a:latin typeface="+mj-lt"/>
              </a:rPr>
              <a:t>noun</a:t>
            </a:r>
            <a:r>
              <a:rPr lang="en-US" sz="1600" dirty="0">
                <a:latin typeface="+mj-lt"/>
              </a:rPr>
              <a:t>) an amount of money that is given to someone by a government, a company, etc., to be used for a particular purpose.</a:t>
            </a:r>
            <a:endParaRPr lang="en-US" sz="1600" dirty="0">
              <a:solidFill>
                <a:srgbClr val="4C8A2E"/>
              </a:solidFill>
              <a:latin typeface="+mj-lt"/>
            </a:endParaRPr>
          </a:p>
        </p:txBody>
      </p:sp>
      <p:sp>
        <p:nvSpPr>
          <p:cNvPr id="7" name="Rectangle 6"/>
          <p:cNvSpPr/>
          <p:nvPr/>
        </p:nvSpPr>
        <p:spPr>
          <a:xfrm>
            <a:off x="385492" y="2090483"/>
            <a:ext cx="8572501" cy="3539430"/>
          </a:xfrm>
          <a:prstGeom prst="rect">
            <a:avLst/>
          </a:prstGeom>
        </p:spPr>
        <p:txBody>
          <a:bodyPr wrap="square">
            <a:spAutoFit/>
          </a:bodyPr>
          <a:lstStyle/>
          <a:p>
            <a:pPr marL="457200" indent="-457200">
              <a:buFont typeface="Wingdings" panose="05000000000000000000" pitchFamily="2" charset="2"/>
              <a:buChar char="§"/>
            </a:pPr>
            <a:r>
              <a:rPr lang="en-US" sz="2800" dirty="0" smtClean="0">
                <a:solidFill>
                  <a:srgbClr val="4C8A2E"/>
                </a:solidFill>
                <a:latin typeface="+mj-lt"/>
              </a:rPr>
              <a:t>Pell Grant</a:t>
            </a:r>
          </a:p>
          <a:p>
            <a:pPr marL="1371600" lvl="2" indent="-457200">
              <a:buFont typeface="Wingdings" panose="05000000000000000000" pitchFamily="2" charset="2"/>
              <a:buChar char="§"/>
            </a:pPr>
            <a:r>
              <a:rPr lang="en-US" sz="1600" dirty="0" smtClean="0">
                <a:latin typeface="+mj-lt"/>
              </a:rPr>
              <a:t>Need-based grant</a:t>
            </a:r>
          </a:p>
          <a:p>
            <a:pPr marL="1371600" lvl="2" indent="-457200">
              <a:buFont typeface="Wingdings" panose="05000000000000000000" pitchFamily="2" charset="2"/>
              <a:buChar char="§"/>
            </a:pPr>
            <a:r>
              <a:rPr lang="en-US" sz="1600" dirty="0" smtClean="0">
                <a:latin typeface="+mj-lt"/>
              </a:rPr>
              <a:t>May </a:t>
            </a:r>
            <a:r>
              <a:rPr lang="en-US" sz="1600" dirty="0">
                <a:latin typeface="+mj-lt"/>
              </a:rPr>
              <a:t>be pro-rated for those attending less than full </a:t>
            </a:r>
            <a:r>
              <a:rPr lang="en-US" sz="1600" dirty="0" smtClean="0">
                <a:latin typeface="+mj-lt"/>
              </a:rPr>
              <a:t>time</a:t>
            </a:r>
            <a:endParaRPr lang="en-US" sz="3200" dirty="0" smtClean="0">
              <a:latin typeface="+mj-lt"/>
            </a:endParaRPr>
          </a:p>
          <a:p>
            <a:pPr marL="457200" indent="-457200">
              <a:buFont typeface="Wingdings" panose="05000000000000000000" pitchFamily="2" charset="2"/>
              <a:buChar char="§"/>
            </a:pPr>
            <a:r>
              <a:rPr lang="en-US" sz="2800" dirty="0" smtClean="0">
                <a:solidFill>
                  <a:srgbClr val="4C8A2E"/>
                </a:solidFill>
                <a:latin typeface="+mj-lt"/>
              </a:rPr>
              <a:t>Supplemental Education Opportunity Grant (SEOG)</a:t>
            </a:r>
          </a:p>
          <a:p>
            <a:pPr marL="1371600" lvl="2" indent="-457200">
              <a:buFont typeface="Wingdings" panose="05000000000000000000" pitchFamily="2" charset="2"/>
              <a:buChar char="§"/>
            </a:pPr>
            <a:r>
              <a:rPr lang="en-US" sz="1600" dirty="0" smtClean="0">
                <a:latin typeface="+mj-lt"/>
              </a:rPr>
              <a:t>Need-based grant (depends on availability)</a:t>
            </a:r>
            <a:endParaRPr lang="en-US" sz="3200" dirty="0">
              <a:latin typeface="+mj-lt"/>
            </a:endParaRPr>
          </a:p>
          <a:p>
            <a:pPr marL="457200" indent="-457200">
              <a:buFont typeface="Wingdings" panose="05000000000000000000" pitchFamily="2" charset="2"/>
              <a:buChar char="§"/>
            </a:pPr>
            <a:r>
              <a:rPr lang="en-US" sz="2800" dirty="0" smtClean="0">
                <a:solidFill>
                  <a:srgbClr val="4C8A2E"/>
                </a:solidFill>
                <a:latin typeface="+mj-lt"/>
              </a:rPr>
              <a:t>NYS Tuition Assistance Program (TAP)</a:t>
            </a:r>
          </a:p>
          <a:p>
            <a:pPr marL="1371600" lvl="2" indent="-457200">
              <a:buFont typeface="Wingdings" panose="05000000000000000000" pitchFamily="2" charset="2"/>
              <a:buChar char="§"/>
            </a:pPr>
            <a:r>
              <a:rPr lang="en-US" sz="1600" dirty="0" smtClean="0">
                <a:latin typeface="+mj-lt"/>
              </a:rPr>
              <a:t>Must </a:t>
            </a:r>
            <a:r>
              <a:rPr lang="en-US" sz="1600" dirty="0">
                <a:latin typeface="+mj-lt"/>
              </a:rPr>
              <a:t>maintain full time status (12+ </a:t>
            </a:r>
            <a:r>
              <a:rPr lang="en-US" sz="1600" dirty="0" smtClean="0">
                <a:latin typeface="+mj-lt"/>
              </a:rPr>
              <a:t>credits/term)</a:t>
            </a:r>
          </a:p>
          <a:p>
            <a:pPr marL="1371600" lvl="2" indent="-457200">
              <a:buFont typeface="Wingdings" panose="05000000000000000000" pitchFamily="2" charset="2"/>
              <a:buChar char="§"/>
            </a:pPr>
            <a:r>
              <a:rPr lang="en-US" sz="1600" dirty="0" smtClean="0">
                <a:latin typeface="+mj-lt"/>
              </a:rPr>
              <a:t>Awards </a:t>
            </a:r>
            <a:r>
              <a:rPr lang="en-US" sz="1600" dirty="0">
                <a:latin typeface="+mj-lt"/>
              </a:rPr>
              <a:t>range from $500 - $5,165/year or up to tuition, whichever is </a:t>
            </a:r>
            <a:r>
              <a:rPr lang="en-US" sz="1600" dirty="0" smtClean="0">
                <a:latin typeface="+mj-lt"/>
              </a:rPr>
              <a:t>less</a:t>
            </a:r>
            <a:endParaRPr lang="en-US" sz="3200" dirty="0" smtClean="0">
              <a:latin typeface="+mj-lt"/>
            </a:endParaRPr>
          </a:p>
          <a:p>
            <a:pPr marL="457200" indent="-457200">
              <a:buFont typeface="Wingdings" panose="05000000000000000000" pitchFamily="2" charset="2"/>
              <a:buChar char="§"/>
            </a:pPr>
            <a:r>
              <a:rPr lang="en-US" sz="2800" dirty="0" smtClean="0">
                <a:solidFill>
                  <a:srgbClr val="4C8A2E"/>
                </a:solidFill>
                <a:latin typeface="+mj-lt"/>
              </a:rPr>
              <a:t>NYS Aid for Part-Time Study (APTS)</a:t>
            </a:r>
          </a:p>
          <a:p>
            <a:pPr marL="1371600" lvl="2" indent="-457200">
              <a:buFont typeface="Wingdings" panose="05000000000000000000" pitchFamily="2" charset="2"/>
              <a:buChar char="§"/>
            </a:pPr>
            <a:r>
              <a:rPr lang="en-US" sz="1600" dirty="0" smtClean="0">
                <a:latin typeface="+mj-lt"/>
              </a:rPr>
              <a:t>Must </a:t>
            </a:r>
            <a:r>
              <a:rPr lang="en-US" sz="1600" dirty="0">
                <a:latin typeface="+mj-lt"/>
              </a:rPr>
              <a:t>be enrolled in 6-11 </a:t>
            </a:r>
            <a:r>
              <a:rPr lang="en-US" sz="1600" dirty="0" smtClean="0">
                <a:latin typeface="+mj-lt"/>
              </a:rPr>
              <a:t>credits/term</a:t>
            </a:r>
          </a:p>
          <a:p>
            <a:pPr marL="1371600" lvl="2" indent="-457200">
              <a:buFont typeface="Wingdings" panose="05000000000000000000" pitchFamily="2" charset="2"/>
              <a:buChar char="§"/>
            </a:pPr>
            <a:r>
              <a:rPr lang="en-US" sz="1600" dirty="0" smtClean="0">
                <a:latin typeface="+mj-lt"/>
              </a:rPr>
              <a:t>Awards </a:t>
            </a:r>
            <a:r>
              <a:rPr lang="en-US" sz="1600" dirty="0">
                <a:latin typeface="+mj-lt"/>
              </a:rPr>
              <a:t>range from $</a:t>
            </a:r>
            <a:r>
              <a:rPr lang="en-US" sz="1600" dirty="0" smtClean="0">
                <a:latin typeface="+mj-lt"/>
              </a:rPr>
              <a:t>1,000-2,000/year</a:t>
            </a:r>
            <a:endParaRPr lang="en-US" sz="1600" dirty="0">
              <a:latin typeface="+mj-lt"/>
            </a:endParaRPr>
          </a:p>
        </p:txBody>
      </p:sp>
    </p:spTree>
    <p:extLst>
      <p:ext uri="{BB962C8B-B14F-4D97-AF65-F5344CB8AC3E}">
        <p14:creationId xmlns:p14="http://schemas.microsoft.com/office/powerpoint/2010/main" val="79690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27792"/>
            <a:ext cx="9156451" cy="856276"/>
          </a:xfrm>
          <a:prstGeom prst="rect">
            <a:avLst/>
          </a:prstGeom>
        </p:spPr>
      </p:pic>
      <p:sp>
        <p:nvSpPr>
          <p:cNvPr id="6" name="Rectangle 5"/>
          <p:cNvSpPr/>
          <p:nvPr/>
        </p:nvSpPr>
        <p:spPr>
          <a:xfrm>
            <a:off x="488373" y="439989"/>
            <a:ext cx="8842663" cy="707886"/>
          </a:xfrm>
          <a:prstGeom prst="rect">
            <a:avLst/>
          </a:prstGeom>
        </p:spPr>
        <p:txBody>
          <a:bodyPr wrap="square">
            <a:spAutoFit/>
          </a:bodyPr>
          <a:lstStyle/>
          <a:p>
            <a:r>
              <a:rPr lang="en-US" sz="4000" dirty="0" smtClean="0">
                <a:solidFill>
                  <a:srgbClr val="4C8A2E"/>
                </a:solidFill>
                <a:latin typeface="+mj-lt"/>
              </a:rPr>
              <a:t>New </a:t>
            </a:r>
            <a:r>
              <a:rPr lang="en-US" sz="4000" dirty="0">
                <a:solidFill>
                  <a:srgbClr val="4C8A2E"/>
                </a:solidFill>
                <a:latin typeface="+mj-lt"/>
              </a:rPr>
              <a:t>York State Excelsior Scholarship</a:t>
            </a:r>
          </a:p>
        </p:txBody>
      </p:sp>
      <p:sp>
        <p:nvSpPr>
          <p:cNvPr id="5" name="Content Placeholder 2"/>
          <p:cNvSpPr txBox="1">
            <a:spLocks/>
          </p:cNvSpPr>
          <p:nvPr/>
        </p:nvSpPr>
        <p:spPr>
          <a:xfrm>
            <a:off x="154541" y="1392865"/>
            <a:ext cx="8798074" cy="4540101"/>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dirty="0" smtClean="0">
                <a:solidFill>
                  <a:schemeClr val="tx1"/>
                </a:solidFill>
                <a:latin typeface="Whitney Semibold" pitchFamily="50" charset="0"/>
              </a:rPr>
              <a:t>$</a:t>
            </a:r>
            <a:r>
              <a:rPr lang="en-US" sz="2600" dirty="0" smtClean="0">
                <a:solidFill>
                  <a:schemeClr val="tx1"/>
                </a:solidFill>
                <a:latin typeface="+mj-lt"/>
              </a:rPr>
              <a:t>135,000 adjusted gross income limit for 2020-21</a:t>
            </a:r>
          </a:p>
          <a:p>
            <a:pPr marL="457200" indent="-457200" algn="l">
              <a:buFont typeface="Arial" panose="020B0604020202020204" pitchFamily="34" charset="0"/>
              <a:buChar char="•"/>
            </a:pPr>
            <a:r>
              <a:rPr lang="en-US" sz="2600" dirty="0" smtClean="0">
                <a:solidFill>
                  <a:schemeClr val="tx1"/>
                </a:solidFill>
                <a:latin typeface="+mj-lt"/>
              </a:rPr>
              <a:t>Pays for remaining tuition after Pell, TAP and institutional aid at SUNY colleges</a:t>
            </a:r>
          </a:p>
          <a:p>
            <a:pPr marL="457200" indent="-457200" algn="l">
              <a:buFont typeface="Arial" panose="020B0604020202020204" pitchFamily="34" charset="0"/>
              <a:buChar char="•"/>
            </a:pPr>
            <a:r>
              <a:rPr lang="en-US" sz="2600" dirty="0" smtClean="0">
                <a:solidFill>
                  <a:schemeClr val="tx1"/>
                </a:solidFill>
                <a:latin typeface="+mj-lt"/>
              </a:rPr>
              <a:t>Must complete at least 30 credits per year and be enrolled Full Time in at least 12 earnable credits/semester</a:t>
            </a:r>
          </a:p>
          <a:p>
            <a:pPr marL="457200" indent="-457200" algn="l">
              <a:buFont typeface="Arial" panose="020B0604020202020204" pitchFamily="34" charset="0"/>
              <a:buChar char="•"/>
            </a:pPr>
            <a:r>
              <a:rPr lang="en-US" sz="2600" dirty="0" smtClean="0">
                <a:solidFill>
                  <a:schemeClr val="tx1"/>
                </a:solidFill>
                <a:latin typeface="+mj-lt"/>
              </a:rPr>
              <a:t>Must live in NY for the same number of years the award was received; failure to do so will result in conversion to an interest-free student loan </a:t>
            </a:r>
          </a:p>
          <a:p>
            <a:pPr marL="457200" indent="-457200" algn="l">
              <a:buFont typeface="Arial" panose="020B0604020202020204" pitchFamily="34" charset="0"/>
              <a:buChar char="•"/>
            </a:pPr>
            <a:r>
              <a:rPr lang="en-US" sz="2600" dirty="0" smtClean="0">
                <a:solidFill>
                  <a:schemeClr val="tx1"/>
                </a:solidFill>
                <a:latin typeface="+mj-lt"/>
              </a:rPr>
              <a:t>Must complete Excelsior application as well as both the FAFSA and TAP applications to be considered</a:t>
            </a:r>
          </a:p>
          <a:p>
            <a:pPr lvl="1" algn="l"/>
            <a:endParaRPr lang="en-US" sz="2300" dirty="0">
              <a:latin typeface="+mj-lt"/>
            </a:endParaRPr>
          </a:p>
          <a:p>
            <a:pPr lvl="1" algn="l"/>
            <a:r>
              <a:rPr lang="en-US" sz="2300" dirty="0" smtClean="0">
                <a:latin typeface="+mj-lt"/>
              </a:rPr>
              <a:t>For more info: </a:t>
            </a:r>
            <a:r>
              <a:rPr lang="en-US" sz="2300" dirty="0" smtClean="0">
                <a:latin typeface="+mj-lt"/>
                <a:hlinkClick r:id="rId4"/>
              </a:rPr>
              <a:t>https://www.hesc.ny.gov/excelsior</a:t>
            </a:r>
            <a:r>
              <a:rPr lang="en-US" sz="2300" dirty="0" smtClean="0">
                <a:latin typeface="+mj-lt"/>
              </a:rPr>
              <a:t> </a:t>
            </a:r>
          </a:p>
          <a:p>
            <a:endParaRPr lang="en-US" sz="1800" dirty="0">
              <a:latin typeface="Whitney Semibold" pitchFamily="50" charset="0"/>
            </a:endParaRPr>
          </a:p>
        </p:txBody>
      </p:sp>
    </p:spTree>
    <p:extLst>
      <p:ext uri="{BB962C8B-B14F-4D97-AF65-F5344CB8AC3E}">
        <p14:creationId xmlns:p14="http://schemas.microsoft.com/office/powerpoint/2010/main" val="2454867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C8A2E"/>
                </a:solidFill>
              </a:rPr>
              <a:t>Federal Direct </a:t>
            </a:r>
            <a:r>
              <a:rPr lang="en-US" dirty="0" smtClean="0">
                <a:solidFill>
                  <a:srgbClr val="4C8A2E"/>
                </a:solidFill>
              </a:rPr>
              <a:t>Loans</a:t>
            </a:r>
            <a:r>
              <a:rPr lang="en-US" dirty="0" smtClean="0">
                <a:solidFill>
                  <a:srgbClr val="2E8C42"/>
                </a:solidFill>
                <a:latin typeface="Whitney Semibold" pitchFamily="50" charset="0"/>
              </a:rPr>
              <a:t/>
            </a:r>
            <a:br>
              <a:rPr lang="en-US" dirty="0" smtClean="0">
                <a:solidFill>
                  <a:srgbClr val="2E8C42"/>
                </a:solidFill>
                <a:latin typeface="Whitney Semibold" pitchFamily="50" charset="0"/>
              </a:rPr>
            </a:br>
            <a:r>
              <a:rPr lang="en-US" sz="2000" dirty="0" smtClean="0">
                <a:solidFill>
                  <a:srgbClr val="2E8C42"/>
                </a:solidFill>
                <a:latin typeface="Whitney Semibold" pitchFamily="50" charset="0"/>
              </a:rPr>
              <a:t> </a:t>
            </a:r>
            <a:r>
              <a:rPr lang="en-US" dirty="0">
                <a:latin typeface="Whitney Semibold" pitchFamily="50" charset="0"/>
              </a:rPr>
              <a:t/>
            </a:r>
            <a:br>
              <a:rPr lang="en-US" dirty="0">
                <a:latin typeface="Whitney Semibold" pitchFamily="50" charset="0"/>
              </a:rPr>
            </a:br>
            <a:endParaRPr lang="en-US" sz="1600" dirty="0"/>
          </a:p>
        </p:txBody>
      </p:sp>
      <p:sp>
        <p:nvSpPr>
          <p:cNvPr id="3" name="Content Placeholder 2"/>
          <p:cNvSpPr>
            <a:spLocks noGrp="1"/>
          </p:cNvSpPr>
          <p:nvPr>
            <p:ph idx="1"/>
          </p:nvPr>
        </p:nvSpPr>
        <p:spPr>
          <a:xfrm>
            <a:off x="-1" y="1144065"/>
            <a:ext cx="9040091" cy="4883727"/>
          </a:xfrm>
        </p:spPr>
        <p:txBody>
          <a:bodyPr>
            <a:normAutofit fontScale="92500" lnSpcReduction="20000"/>
          </a:bodyPr>
          <a:lstStyle/>
          <a:p>
            <a:pPr marL="278892" indent="0">
              <a:buNone/>
            </a:pPr>
            <a:r>
              <a:rPr lang="en-US" sz="3000" dirty="0">
                <a:latin typeface="+mj-lt"/>
              </a:rPr>
              <a:t>Loan: </a:t>
            </a:r>
            <a:r>
              <a:rPr lang="en-US" sz="1900" dirty="0">
                <a:latin typeface="+mj-lt"/>
              </a:rPr>
              <a:t>(</a:t>
            </a:r>
            <a:r>
              <a:rPr lang="en-US" sz="1900" i="1" dirty="0">
                <a:latin typeface="+mj-lt"/>
              </a:rPr>
              <a:t>noun</a:t>
            </a:r>
            <a:r>
              <a:rPr lang="en-US" sz="1900" dirty="0">
                <a:latin typeface="+mj-lt"/>
              </a:rPr>
              <a:t>) an amount of money that is lent to someone for a period of time with a promise that it will be paid back; an amount of money that is </a:t>
            </a:r>
            <a:r>
              <a:rPr lang="en-US" sz="1900" dirty="0" smtClean="0">
                <a:latin typeface="+mj-lt"/>
              </a:rPr>
              <a:t>borrowed</a:t>
            </a:r>
            <a:br>
              <a:rPr lang="en-US" sz="1900" dirty="0" smtClean="0">
                <a:latin typeface="+mj-lt"/>
              </a:rPr>
            </a:br>
            <a:r>
              <a:rPr lang="en-US" sz="1900" dirty="0" smtClean="0">
                <a:latin typeface="+mj-lt"/>
              </a:rPr>
              <a:t/>
            </a:r>
            <a:br>
              <a:rPr lang="en-US" sz="1900" dirty="0" smtClean="0">
                <a:latin typeface="+mj-lt"/>
              </a:rPr>
            </a:br>
            <a:r>
              <a:rPr lang="en-US" sz="3500" dirty="0" smtClean="0">
                <a:solidFill>
                  <a:srgbClr val="4C8A2E"/>
                </a:solidFill>
                <a:latin typeface="+mj-lt"/>
              </a:rPr>
              <a:t>Direct Subsidized</a:t>
            </a:r>
          </a:p>
          <a:p>
            <a:pPr marL="1021842" lvl="1">
              <a:buFont typeface="Wingdings" panose="05000000000000000000" pitchFamily="2" charset="2"/>
              <a:buChar char="§"/>
            </a:pPr>
            <a:r>
              <a:rPr lang="en-US" sz="1800" dirty="0" smtClean="0">
                <a:latin typeface="+mj-lt"/>
              </a:rPr>
              <a:t>Based upon financial need</a:t>
            </a:r>
          </a:p>
          <a:p>
            <a:pPr marL="1021842" lvl="1">
              <a:buFont typeface="Wingdings" panose="05000000000000000000" pitchFamily="2" charset="2"/>
              <a:buChar char="§"/>
            </a:pPr>
            <a:r>
              <a:rPr lang="en-US" sz="1800" dirty="0" smtClean="0">
                <a:latin typeface="+mj-lt"/>
              </a:rPr>
              <a:t>Must </a:t>
            </a:r>
            <a:r>
              <a:rPr lang="en-US" sz="1800" dirty="0">
                <a:latin typeface="+mj-lt"/>
              </a:rPr>
              <a:t>be enrolled at least half </a:t>
            </a:r>
            <a:r>
              <a:rPr lang="en-US" sz="1800" dirty="0" smtClean="0">
                <a:latin typeface="+mj-lt"/>
              </a:rPr>
              <a:t>time</a:t>
            </a:r>
            <a:br>
              <a:rPr lang="en-US" sz="1800" dirty="0" smtClean="0">
                <a:latin typeface="+mj-lt"/>
              </a:rPr>
            </a:br>
            <a:r>
              <a:rPr lang="en-US" sz="1800" dirty="0" smtClean="0">
                <a:latin typeface="+mj-lt"/>
              </a:rPr>
              <a:t>(</a:t>
            </a:r>
            <a:r>
              <a:rPr lang="en-US" sz="1800" dirty="0">
                <a:latin typeface="+mj-lt"/>
              </a:rPr>
              <a:t>6 credits) to be eligible</a:t>
            </a:r>
          </a:p>
          <a:p>
            <a:pPr marL="278892" indent="0">
              <a:buNone/>
            </a:pPr>
            <a:r>
              <a:rPr lang="en-US" dirty="0">
                <a:solidFill>
                  <a:srgbClr val="4C8A2E"/>
                </a:solidFill>
                <a:latin typeface="+mj-lt"/>
              </a:rPr>
              <a:t>Direct Unsubsidized</a:t>
            </a:r>
          </a:p>
          <a:p>
            <a:pPr marL="1021842" lvl="1">
              <a:buFont typeface="Wingdings" panose="05000000000000000000" pitchFamily="2" charset="2"/>
              <a:buChar char="§"/>
            </a:pPr>
            <a:r>
              <a:rPr lang="en-US" sz="1800" dirty="0">
                <a:latin typeface="+mj-lt"/>
              </a:rPr>
              <a:t>Not based upon need</a:t>
            </a:r>
          </a:p>
          <a:p>
            <a:pPr marL="1021842" lvl="1">
              <a:buFont typeface="Wingdings" panose="05000000000000000000" pitchFamily="2" charset="2"/>
              <a:buChar char="§"/>
            </a:pPr>
            <a:r>
              <a:rPr lang="en-US" sz="1800" dirty="0">
                <a:latin typeface="+mj-lt"/>
              </a:rPr>
              <a:t>Must be enrolled at least half </a:t>
            </a:r>
            <a:r>
              <a:rPr lang="en-US" sz="1800" dirty="0" smtClean="0">
                <a:latin typeface="+mj-lt"/>
              </a:rPr>
              <a:t>time</a:t>
            </a:r>
            <a:br>
              <a:rPr lang="en-US" sz="1800" dirty="0" smtClean="0">
                <a:latin typeface="+mj-lt"/>
              </a:rPr>
            </a:br>
            <a:r>
              <a:rPr lang="en-US" sz="1800" dirty="0" smtClean="0">
                <a:latin typeface="+mj-lt"/>
              </a:rPr>
              <a:t>(</a:t>
            </a:r>
            <a:r>
              <a:rPr lang="en-US" sz="1800" dirty="0">
                <a:latin typeface="+mj-lt"/>
              </a:rPr>
              <a:t>6 credits) to be eligible</a:t>
            </a:r>
          </a:p>
          <a:p>
            <a:pPr marL="278892" indent="0">
              <a:buNone/>
            </a:pPr>
            <a:r>
              <a:rPr lang="en-US" dirty="0">
                <a:solidFill>
                  <a:srgbClr val="4C8A2E"/>
                </a:solidFill>
                <a:latin typeface="+mj-lt"/>
              </a:rPr>
              <a:t>Parent Plus Loans</a:t>
            </a:r>
          </a:p>
          <a:p>
            <a:pPr marL="964692" lvl="1">
              <a:buFont typeface="Wingdings" panose="05000000000000000000" pitchFamily="2" charset="2"/>
              <a:buChar char="§"/>
            </a:pPr>
            <a:r>
              <a:rPr lang="en-US" sz="1800" dirty="0">
                <a:latin typeface="+mj-lt"/>
              </a:rPr>
              <a:t>Available to parents of a dependent undergraduate student enrolled at least half-time at an eligible school; contingent on approved </a:t>
            </a:r>
            <a:r>
              <a:rPr lang="en-US" sz="1800" dirty="0" smtClean="0">
                <a:latin typeface="+mj-lt"/>
              </a:rPr>
              <a:t>credit</a:t>
            </a:r>
            <a:br>
              <a:rPr lang="en-US" sz="1800" dirty="0" smtClean="0">
                <a:latin typeface="+mj-lt"/>
              </a:rPr>
            </a:br>
            <a:endParaRPr lang="en-US" sz="1800" dirty="0">
              <a:latin typeface="+mj-lt"/>
            </a:endParaRPr>
          </a:p>
          <a:p>
            <a:pPr marL="278892" indent="0" algn="ctr">
              <a:buNone/>
            </a:pPr>
            <a:r>
              <a:rPr lang="en-US" sz="1900" i="1" dirty="0">
                <a:solidFill>
                  <a:srgbClr val="4C8A2E"/>
                </a:solidFill>
                <a:latin typeface="+mj-lt"/>
              </a:rPr>
              <a:t>*Current interest rates are available on </a:t>
            </a:r>
            <a:r>
              <a:rPr lang="en-US" sz="1900" i="1" dirty="0" smtClean="0">
                <a:solidFill>
                  <a:srgbClr val="4C8A2E"/>
                </a:solidFill>
                <a:latin typeface="+mj-lt"/>
              </a:rPr>
              <a:t>StudentAid.gov</a:t>
            </a:r>
            <a:r>
              <a:rPr lang="en-US" sz="1900" i="1" dirty="0">
                <a:solidFill>
                  <a:srgbClr val="4C8A2E"/>
                </a:solidFill>
                <a:latin typeface="+mj-lt"/>
              </a:rPr>
              <a:t>*</a:t>
            </a:r>
          </a:p>
        </p:txBody>
      </p:sp>
      <p:pic>
        <p:nvPicPr>
          <p:cNvPr id="4" name="Picture 3"/>
          <p:cNvPicPr>
            <a:picLocks noChangeAspect="1"/>
          </p:cNvPicPr>
          <p:nvPr/>
        </p:nvPicPr>
        <p:blipFill>
          <a:blip r:embed="rId3"/>
          <a:stretch>
            <a:fillRect/>
          </a:stretch>
        </p:blipFill>
        <p:spPr>
          <a:xfrm>
            <a:off x="0" y="6027792"/>
            <a:ext cx="9156451" cy="856276"/>
          </a:xfrm>
          <a:prstGeom prst="rect">
            <a:avLst/>
          </a:prstGeom>
        </p:spPr>
      </p:pic>
      <p:pic>
        <p:nvPicPr>
          <p:cNvPr id="5" name="mTHtn0FRMWw"/>
          <p:cNvPicPr>
            <a:picLocks noRot="1" noChangeAspect="1"/>
          </p:cNvPicPr>
          <p:nvPr>
            <a:videoFile r:link="rId1"/>
          </p:nvPr>
        </p:nvPicPr>
        <p:blipFill>
          <a:blip r:embed="rId4"/>
          <a:stretch>
            <a:fillRect/>
          </a:stretch>
        </p:blipFill>
        <p:spPr>
          <a:xfrm>
            <a:off x="4349626" y="1924916"/>
            <a:ext cx="4572000" cy="2571750"/>
          </a:xfrm>
          <a:prstGeom prst="rect">
            <a:avLst/>
          </a:prstGeom>
        </p:spPr>
      </p:pic>
    </p:spTree>
    <p:extLst>
      <p:ext uri="{BB962C8B-B14F-4D97-AF65-F5344CB8AC3E}">
        <p14:creationId xmlns:p14="http://schemas.microsoft.com/office/powerpoint/2010/main" val="4020531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4C8A2E"/>
                </a:solidFill>
                <a:latin typeface="Whitney Semibold" pitchFamily="50" charset="0"/>
              </a:rPr>
              <a:t>					</a:t>
            </a:r>
            <a:r>
              <a:rPr lang="en-US" dirty="0" smtClean="0">
                <a:solidFill>
                  <a:srgbClr val="4C8A2E"/>
                </a:solidFill>
              </a:rPr>
              <a:t>Scholarships</a:t>
            </a:r>
            <a:br>
              <a:rPr lang="en-US" dirty="0" smtClean="0">
                <a:solidFill>
                  <a:srgbClr val="4C8A2E"/>
                </a:solidFill>
              </a:rPr>
            </a:br>
            <a:r>
              <a:rPr lang="en-US" sz="1200" dirty="0" smtClean="0">
                <a:solidFill>
                  <a:srgbClr val="4C8A2E"/>
                </a:solidFill>
              </a:rPr>
              <a:t/>
            </a:r>
            <a:br>
              <a:rPr lang="en-US" sz="1200" dirty="0" smtClean="0">
                <a:solidFill>
                  <a:srgbClr val="4C8A2E"/>
                </a:solidFill>
              </a:rPr>
            </a:br>
            <a:r>
              <a:rPr lang="en-US" sz="1800" dirty="0" smtClean="0"/>
              <a:t>Scholarship</a:t>
            </a:r>
            <a:r>
              <a:rPr lang="en-US" sz="1800" dirty="0"/>
              <a:t>: (</a:t>
            </a:r>
            <a:r>
              <a:rPr lang="en-US" sz="1800" i="1" dirty="0"/>
              <a:t>noun</a:t>
            </a:r>
            <a:r>
              <a:rPr lang="en-US" sz="1800" dirty="0"/>
              <a:t>) an amount of money that is given by a school, an organization, etc., to a student to help pay for the student's education</a:t>
            </a:r>
          </a:p>
        </p:txBody>
      </p:sp>
      <p:sp>
        <p:nvSpPr>
          <p:cNvPr id="3" name="Content Placeholder 2"/>
          <p:cNvSpPr>
            <a:spLocks noGrp="1"/>
          </p:cNvSpPr>
          <p:nvPr>
            <p:ph idx="1"/>
          </p:nvPr>
        </p:nvSpPr>
        <p:spPr>
          <a:xfrm>
            <a:off x="124691" y="1724891"/>
            <a:ext cx="8717973" cy="4052455"/>
          </a:xfrm>
        </p:spPr>
        <p:txBody>
          <a:bodyPr>
            <a:normAutofit lnSpcReduction="10000"/>
          </a:bodyPr>
          <a:lstStyle/>
          <a:p>
            <a:pPr lvl="1">
              <a:buFont typeface="Wingdings" panose="05000000000000000000" pitchFamily="2" charset="2"/>
              <a:buChar char="§"/>
              <a:defRPr/>
            </a:pPr>
            <a:r>
              <a:rPr lang="en-US" sz="2400" b="1" dirty="0"/>
              <a:t>Student should check with local businesses, civic organizations, parents’ employers</a:t>
            </a:r>
          </a:p>
          <a:p>
            <a:pPr lvl="1">
              <a:buFont typeface="Wingdings" panose="05000000000000000000" pitchFamily="2" charset="2"/>
              <a:buChar char="§"/>
              <a:defRPr/>
            </a:pPr>
            <a:r>
              <a:rPr lang="en-US" sz="2400" b="1" dirty="0"/>
              <a:t>Most high schools compile lists of local scholarships</a:t>
            </a:r>
          </a:p>
          <a:p>
            <a:pPr lvl="1">
              <a:buFont typeface="Wingdings" panose="05000000000000000000" pitchFamily="2" charset="2"/>
              <a:buChar char="§"/>
              <a:defRPr/>
            </a:pPr>
            <a:r>
              <a:rPr lang="en-US" sz="2400" b="1" dirty="0"/>
              <a:t>Free internet search sites: </a:t>
            </a:r>
          </a:p>
          <a:p>
            <a:pPr marL="0">
              <a:spcBef>
                <a:spcPts val="0"/>
              </a:spcBef>
              <a:buNone/>
              <a:defRPr/>
            </a:pPr>
            <a:r>
              <a:rPr lang="en-US" sz="2000" b="1" dirty="0"/>
              <a:t>	</a:t>
            </a:r>
            <a:r>
              <a:rPr lang="en-US" sz="2000" b="1" dirty="0">
                <a:solidFill>
                  <a:srgbClr val="4C8A2E"/>
                </a:solidFill>
              </a:rPr>
              <a:t>	www.collegeboard.com/pay	</a:t>
            </a:r>
          </a:p>
          <a:p>
            <a:pPr marL="0">
              <a:spcBef>
                <a:spcPts val="0"/>
              </a:spcBef>
              <a:buNone/>
              <a:defRPr/>
            </a:pPr>
            <a:r>
              <a:rPr lang="en-US" sz="2000" b="1" dirty="0">
                <a:solidFill>
                  <a:srgbClr val="4C8A2E"/>
                </a:solidFill>
              </a:rPr>
              <a:t>		www.scholarshipamerica.org</a:t>
            </a:r>
          </a:p>
          <a:p>
            <a:pPr marL="0">
              <a:spcBef>
                <a:spcPts val="0"/>
              </a:spcBef>
              <a:buNone/>
              <a:defRPr/>
            </a:pPr>
            <a:r>
              <a:rPr lang="en-US" sz="2000" b="1" dirty="0">
                <a:solidFill>
                  <a:srgbClr val="4C8A2E"/>
                </a:solidFill>
              </a:rPr>
              <a:t>		www.fastweb.com</a:t>
            </a:r>
          </a:p>
          <a:p>
            <a:pPr marL="0">
              <a:spcBef>
                <a:spcPts val="0"/>
              </a:spcBef>
              <a:buNone/>
              <a:defRPr/>
            </a:pPr>
            <a:r>
              <a:rPr lang="en-US" sz="2000" b="1" dirty="0">
                <a:solidFill>
                  <a:srgbClr val="4C8A2E"/>
                </a:solidFill>
              </a:rPr>
              <a:t>		www.studentscholarshipsearch.com</a:t>
            </a:r>
          </a:p>
          <a:p>
            <a:pPr marL="0">
              <a:spcBef>
                <a:spcPts val="0"/>
              </a:spcBef>
              <a:buNone/>
              <a:defRPr/>
            </a:pPr>
            <a:r>
              <a:rPr lang="en-US" sz="2000" b="1" dirty="0">
                <a:solidFill>
                  <a:srgbClr val="4C8A2E"/>
                </a:solidFill>
              </a:rPr>
              <a:t>		www.gocollege.com</a:t>
            </a:r>
          </a:p>
          <a:p>
            <a:pPr marL="0">
              <a:spcBef>
                <a:spcPts val="0"/>
              </a:spcBef>
              <a:buNone/>
              <a:defRPr/>
            </a:pPr>
            <a:r>
              <a:rPr lang="en-US" sz="2000" b="1" dirty="0">
                <a:solidFill>
                  <a:srgbClr val="4C8A2E"/>
                </a:solidFill>
              </a:rPr>
              <a:t>		www.scholarshiphelp.org</a:t>
            </a:r>
          </a:p>
          <a:p>
            <a:pPr lvl="1">
              <a:spcBef>
                <a:spcPct val="40000"/>
              </a:spcBef>
              <a:buFont typeface="Wingdings" panose="05000000000000000000" pitchFamily="2" charset="2"/>
              <a:buChar char="§"/>
              <a:defRPr/>
            </a:pPr>
            <a:r>
              <a:rPr lang="en-US" sz="2400" b="1" dirty="0"/>
              <a:t>Students should be sure to report any private scholarships to the financial aid office</a:t>
            </a:r>
          </a:p>
          <a:p>
            <a:endParaRPr lang="en-US" dirty="0"/>
          </a:p>
        </p:txBody>
      </p:sp>
      <p:pic>
        <p:nvPicPr>
          <p:cNvPr id="4" name="Picture 3"/>
          <p:cNvPicPr>
            <a:picLocks noChangeAspect="1"/>
          </p:cNvPicPr>
          <p:nvPr/>
        </p:nvPicPr>
        <p:blipFill>
          <a:blip r:embed="rId2"/>
          <a:stretch>
            <a:fillRect/>
          </a:stretch>
        </p:blipFill>
        <p:spPr>
          <a:xfrm>
            <a:off x="0" y="6027792"/>
            <a:ext cx="9156451" cy="856276"/>
          </a:xfrm>
          <a:prstGeom prst="rect">
            <a:avLst/>
          </a:prstGeom>
        </p:spPr>
      </p:pic>
      <p:pic>
        <p:nvPicPr>
          <p:cNvPr id="8" name="Picture 4" descr="https://lh5.googleusercontent.com/AaxD2rAnAgzjj9-9b8KaCCbiKRHGZBQJH2wIy6BG_1qENI9gwGh6U8ooAL7iK1v9aT7FnaD96GrZARwfgL2nuGR_jTPudA1XU82a3kX6-YKi4iRj1qXaLLrBWSNIAYkV2QwQozCzE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39" y="3044536"/>
            <a:ext cx="2758597" cy="183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17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6027792"/>
            <a:ext cx="9156451" cy="856276"/>
          </a:xfrm>
          <a:prstGeom prst="rect">
            <a:avLst/>
          </a:prstGeom>
        </p:spPr>
      </p:pic>
      <p:sp>
        <p:nvSpPr>
          <p:cNvPr id="5" name="Title 1"/>
          <p:cNvSpPr txBox="1">
            <a:spLocks/>
          </p:cNvSpPr>
          <p:nvPr/>
        </p:nvSpPr>
        <p:spPr>
          <a:xfrm>
            <a:off x="142009" y="368157"/>
            <a:ext cx="8898082" cy="1252826"/>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4C8A2E"/>
                </a:solidFill>
              </a:rPr>
              <a:t>Work Study</a:t>
            </a:r>
          </a:p>
          <a:p>
            <a:pPr algn="l"/>
            <a:r>
              <a:rPr lang="en-US" sz="1500" dirty="0" smtClean="0"/>
              <a:t/>
            </a:r>
            <a:br>
              <a:rPr lang="en-US" sz="1500" dirty="0" smtClean="0"/>
            </a:br>
            <a:r>
              <a:rPr lang="en-US" sz="3100" dirty="0" smtClean="0"/>
              <a:t>Work Study: </a:t>
            </a:r>
            <a:r>
              <a:rPr lang="en-US" sz="2000" dirty="0" smtClean="0"/>
              <a:t>(</a:t>
            </a:r>
            <a:r>
              <a:rPr lang="en-US" sz="2000" i="1" dirty="0" smtClean="0"/>
              <a:t>noun</a:t>
            </a:r>
            <a:r>
              <a:rPr lang="en-US" sz="2000" dirty="0" smtClean="0"/>
              <a:t>) a program that gives high school or college students the opportunity to work in a particular field in order to gain experience</a:t>
            </a:r>
            <a:endParaRPr lang="en-US" sz="2000" dirty="0"/>
          </a:p>
        </p:txBody>
      </p:sp>
      <p:sp>
        <p:nvSpPr>
          <p:cNvPr id="8" name="Content Placeholder 2"/>
          <p:cNvSpPr txBox="1">
            <a:spLocks/>
          </p:cNvSpPr>
          <p:nvPr/>
        </p:nvSpPr>
        <p:spPr>
          <a:xfrm>
            <a:off x="142009" y="1880757"/>
            <a:ext cx="4062845" cy="4157426"/>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lnSpc>
                <a:spcPct val="105000"/>
              </a:lnSpc>
              <a:buFont typeface="Wingdings" panose="05000000000000000000" pitchFamily="2" charset="2"/>
              <a:buChar char="§"/>
            </a:pPr>
            <a:r>
              <a:rPr lang="en-US" altLang="en-US" sz="2200" dirty="0" smtClean="0">
                <a:solidFill>
                  <a:schemeClr val="tx1"/>
                </a:solidFill>
                <a:latin typeface="+mj-lt"/>
              </a:rPr>
              <a:t>Undergraduate students are eligible</a:t>
            </a:r>
          </a:p>
          <a:p>
            <a:pPr lvl="1" algn="l">
              <a:lnSpc>
                <a:spcPct val="105000"/>
              </a:lnSpc>
              <a:buFont typeface="Wingdings" panose="05000000000000000000" pitchFamily="2" charset="2"/>
              <a:buChar char="§"/>
            </a:pPr>
            <a:r>
              <a:rPr lang="en-US" altLang="en-US" sz="2200" dirty="0" smtClean="0">
                <a:solidFill>
                  <a:schemeClr val="tx1"/>
                </a:solidFill>
                <a:latin typeface="+mj-lt"/>
              </a:rPr>
              <a:t>Work study grants are </a:t>
            </a:r>
            <a:r>
              <a:rPr lang="en-US" altLang="en-US" sz="2200" u="sng" dirty="0" smtClean="0">
                <a:solidFill>
                  <a:schemeClr val="tx1"/>
                </a:solidFill>
                <a:latin typeface="+mj-lt"/>
              </a:rPr>
              <a:t>not</a:t>
            </a:r>
            <a:r>
              <a:rPr lang="en-US" altLang="en-US" sz="2200" dirty="0" smtClean="0">
                <a:solidFill>
                  <a:schemeClr val="tx1"/>
                </a:solidFill>
                <a:latin typeface="+mj-lt"/>
              </a:rPr>
              <a:t> applied to your bill – instead you will earn the funds by working and are paid in the form of a paycheck</a:t>
            </a:r>
          </a:p>
          <a:p>
            <a:pPr lvl="1" algn="l">
              <a:lnSpc>
                <a:spcPct val="105000"/>
              </a:lnSpc>
              <a:buFont typeface="Wingdings" panose="05000000000000000000" pitchFamily="2" charset="2"/>
              <a:buChar char="§"/>
            </a:pPr>
            <a:r>
              <a:rPr lang="en-US" altLang="en-US" sz="2200" dirty="0" smtClean="0">
                <a:solidFill>
                  <a:schemeClr val="tx1"/>
                </a:solidFill>
                <a:latin typeface="+mj-lt"/>
              </a:rPr>
              <a:t>You will earn at least minimum wage (varies by state)</a:t>
            </a:r>
          </a:p>
          <a:p>
            <a:pPr lvl="1" algn="l">
              <a:lnSpc>
                <a:spcPct val="105000"/>
              </a:lnSpc>
              <a:buFont typeface="Wingdings" panose="05000000000000000000" pitchFamily="2" charset="2"/>
              <a:buChar char="§"/>
            </a:pPr>
            <a:r>
              <a:rPr lang="en-US" altLang="en-US" sz="2200" dirty="0" smtClean="0">
                <a:solidFill>
                  <a:schemeClr val="tx1"/>
                </a:solidFill>
                <a:latin typeface="+mj-lt"/>
              </a:rPr>
              <a:t>Employment may be on or off campus (resume builder!)</a:t>
            </a:r>
          </a:p>
          <a:p>
            <a:pPr lvl="1" algn="l">
              <a:lnSpc>
                <a:spcPct val="105000"/>
              </a:lnSpc>
              <a:buFont typeface="Wingdings" panose="05000000000000000000" pitchFamily="2" charset="2"/>
              <a:buChar char="§"/>
            </a:pPr>
            <a:r>
              <a:rPr lang="en-US" altLang="en-US" sz="2200" dirty="0" smtClean="0">
                <a:solidFill>
                  <a:schemeClr val="tx1"/>
                </a:solidFill>
                <a:latin typeface="+mj-lt"/>
              </a:rPr>
              <a:t>May have the option to work during summer</a:t>
            </a:r>
          </a:p>
          <a:p>
            <a:pPr lvl="1" algn="l">
              <a:lnSpc>
                <a:spcPct val="105000"/>
              </a:lnSpc>
              <a:buFont typeface="Wingdings" panose="05000000000000000000" pitchFamily="2" charset="2"/>
              <a:buChar char="§"/>
            </a:pPr>
            <a:r>
              <a:rPr lang="en-US" altLang="en-US" sz="2200" dirty="0" smtClean="0">
                <a:solidFill>
                  <a:schemeClr val="tx1"/>
                </a:solidFill>
                <a:latin typeface="+mj-lt"/>
              </a:rPr>
              <a:t>Wages won’t count against student’s future financial aid eligibility on FAFSA</a:t>
            </a:r>
          </a:p>
          <a:p>
            <a:pPr lvl="1" algn="l">
              <a:lnSpc>
                <a:spcPct val="105000"/>
              </a:lnSpc>
              <a:buFont typeface="Wingdings" panose="05000000000000000000" pitchFamily="2" charset="2"/>
              <a:buChar char="§"/>
            </a:pPr>
            <a:r>
              <a:rPr lang="en-US" altLang="en-US" sz="2200" dirty="0" smtClean="0">
                <a:solidFill>
                  <a:schemeClr val="tx1"/>
                </a:solidFill>
                <a:latin typeface="+mj-lt"/>
              </a:rPr>
              <a:t>Respond ‘Yes’ to Work Study question on FAFSA to indicate interest</a:t>
            </a:r>
          </a:p>
          <a:p>
            <a:pPr marL="400050" lvl="1">
              <a:lnSpc>
                <a:spcPct val="105000"/>
              </a:lnSpc>
            </a:pPr>
            <a:r>
              <a:rPr lang="en-US" altLang="en-US" sz="1200" b="1" i="1" dirty="0" smtClean="0">
                <a:latin typeface="+mj-lt"/>
              </a:rPr>
              <a:t/>
            </a:r>
            <a:br>
              <a:rPr lang="en-US" altLang="en-US" sz="1200" b="1" i="1" dirty="0" smtClean="0">
                <a:latin typeface="+mj-lt"/>
              </a:rPr>
            </a:br>
            <a:r>
              <a:rPr lang="en-US" altLang="en-US" sz="1800" b="1" i="1" dirty="0" smtClean="0">
                <a:solidFill>
                  <a:srgbClr val="4C8A2E"/>
                </a:solidFill>
                <a:latin typeface="+mj-lt"/>
              </a:rPr>
              <a:t>*Contact the financial aid office at your school for further information*</a:t>
            </a:r>
            <a:endParaRPr lang="en-US" sz="2800" dirty="0">
              <a:latin typeface="+mj-lt"/>
            </a:endParaRPr>
          </a:p>
        </p:txBody>
      </p:sp>
      <p:pic>
        <p:nvPicPr>
          <p:cNvPr id="9" name="QEMnjTN34mk"/>
          <p:cNvPicPr>
            <a:picLocks noRot="1" noChangeAspect="1"/>
          </p:cNvPicPr>
          <p:nvPr>
            <a:videoFile r:link="rId1"/>
          </p:nvPr>
        </p:nvPicPr>
        <p:blipFill>
          <a:blip r:embed="rId5"/>
          <a:stretch>
            <a:fillRect/>
          </a:stretch>
        </p:blipFill>
        <p:spPr>
          <a:xfrm>
            <a:off x="4394652" y="2166505"/>
            <a:ext cx="4572000" cy="2571750"/>
          </a:xfrm>
          <a:prstGeom prst="rect">
            <a:avLst/>
          </a:prstGeom>
        </p:spPr>
      </p:pic>
    </p:spTree>
    <p:extLst>
      <p:ext uri="{BB962C8B-B14F-4D97-AF65-F5344CB8AC3E}">
        <p14:creationId xmlns:p14="http://schemas.microsoft.com/office/powerpoint/2010/main" val="303621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4540</TotalTime>
  <Words>1207</Words>
  <Application>Microsoft Office PowerPoint</Application>
  <PresentationFormat>On-screen Show (4:3)</PresentationFormat>
  <Paragraphs>156</Paragraphs>
  <Slides>19</Slides>
  <Notes>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Whitney Semibold</vt:lpstr>
      <vt:lpstr>Wingdings</vt:lpstr>
      <vt:lpstr>Office Theme</vt:lpstr>
      <vt:lpstr>Defining Financial Aid Financial Aid Basics </vt:lpstr>
      <vt:lpstr>PowerPoint Presentation</vt:lpstr>
      <vt:lpstr>PowerPoint Presentation</vt:lpstr>
      <vt:lpstr>Sources of Financial Aid</vt:lpstr>
      <vt:lpstr>PowerPoint Presentation</vt:lpstr>
      <vt:lpstr>PowerPoint Presentation</vt:lpstr>
      <vt:lpstr>Federal Direct Loans   </vt:lpstr>
      <vt:lpstr>     Scholarships  Scholarship: (noun) an amount of money that is given by a school, an organization, etc., to a student to help pay for the student's education</vt:lpstr>
      <vt:lpstr>PowerPoint Presentation</vt:lpstr>
      <vt:lpstr>Applying for Financial Aid</vt:lpstr>
      <vt:lpstr>PowerPoint Presentation</vt:lpstr>
      <vt:lpstr>FSA ID</vt:lpstr>
      <vt:lpstr>PowerPoint Presentation</vt:lpstr>
      <vt:lpstr>FAFSA IRS Data Retrieval</vt:lpstr>
      <vt:lpstr>FAFSA IRS Data Retrieval</vt:lpstr>
      <vt:lpstr>FAFSA IRS Data Retrieval</vt:lpstr>
      <vt:lpstr>Important Websites</vt:lpstr>
      <vt:lpstr>Interested in SUNY Adirondack?</vt:lpstr>
      <vt:lpstr>PowerPoint Presentation</vt:lpstr>
    </vt:vector>
  </TitlesOfParts>
  <Company>SUNY Adirondack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SUNY Adirondack</dc:creator>
  <cp:lastModifiedBy>Jessica Dixon</cp:lastModifiedBy>
  <cp:revision>27</cp:revision>
  <dcterms:created xsi:type="dcterms:W3CDTF">2018-09-20T18:38:54Z</dcterms:created>
  <dcterms:modified xsi:type="dcterms:W3CDTF">2020-10-07T12:51:32Z</dcterms:modified>
</cp:coreProperties>
</file>